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53" r:id="rId2"/>
    <p:sldId id="354" r:id="rId3"/>
    <p:sldId id="370" r:id="rId4"/>
    <p:sldId id="355" r:id="rId5"/>
    <p:sldId id="356" r:id="rId6"/>
    <p:sldId id="357" r:id="rId7"/>
    <p:sldId id="358" r:id="rId8"/>
    <p:sldId id="360" r:id="rId9"/>
    <p:sldId id="361" r:id="rId10"/>
    <p:sldId id="362" r:id="rId11"/>
    <p:sldId id="365" r:id="rId12"/>
    <p:sldId id="364" r:id="rId13"/>
    <p:sldId id="368" r:id="rId14"/>
    <p:sldId id="367" r:id="rId15"/>
    <p:sldId id="383" r:id="rId16"/>
    <p:sldId id="384" r:id="rId17"/>
    <p:sldId id="369" r:id="rId18"/>
  </p:sldIdLst>
  <p:sldSz cx="12192000" cy="6858000"/>
  <p:notesSz cx="6858000" cy="9144000"/>
  <p:custDataLst>
    <p:tags r:id="rId19"/>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2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211B"/>
    <a:srgbClr val="C00000"/>
    <a:srgbClr val="E3D2AE"/>
    <a:srgbClr val="C20316"/>
    <a:srgbClr val="AA2E28"/>
    <a:srgbClr val="C7020C"/>
    <a:srgbClr val="FAEED8"/>
    <a:srgbClr val="FFF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28" autoAdjust="0"/>
    <p:restoredTop sz="94660"/>
  </p:normalViewPr>
  <p:slideViewPr>
    <p:cSldViewPr snapToGrid="0" showGuides="1">
      <p:cViewPr varScale="1">
        <p:scale>
          <a:sx n="115" d="100"/>
          <a:sy n="115" d="100"/>
        </p:scale>
        <p:origin x="534" y="114"/>
      </p:cViewPr>
      <p:guideLst>
        <p:guide orient="horz" pos="212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东南大学刘利">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30846"/>
            <a:ext cx="12192000" cy="388795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40788" y="-290537"/>
            <a:ext cx="4622800" cy="2052669"/>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0767" y="382807"/>
            <a:ext cx="2252166" cy="721119"/>
          </a:xfrm>
          <a:prstGeom prst="rect">
            <a:avLst/>
          </a:prstGeom>
        </p:spPr>
      </p:pic>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t="47255"/>
          <a:stretch>
            <a:fillRect/>
          </a:stretch>
        </p:blipFill>
        <p:spPr>
          <a:xfrm>
            <a:off x="-240787" y="3107023"/>
            <a:ext cx="12432788" cy="3764842"/>
          </a:xfrm>
          <a:prstGeom prst="rect">
            <a:avLst/>
          </a:prstGeom>
        </p:spPr>
      </p:pic>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东南大学刘利">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30846"/>
            <a:ext cx="12192000" cy="388795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40788" y="-290537"/>
            <a:ext cx="4622800" cy="2052669"/>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0767" y="382807"/>
            <a:ext cx="2252166" cy="721119"/>
          </a:xfrm>
          <a:prstGeom prst="rect">
            <a:avLst/>
          </a:prstGeom>
        </p:spPr>
      </p:pic>
      <p:pic>
        <p:nvPicPr>
          <p:cNvPr id="10" name="图片 9"/>
          <p:cNvPicPr>
            <a:picLocks noChangeAspect="1"/>
          </p:cNvPicPr>
          <p:nvPr/>
        </p:nvPicPr>
        <p:blipFill rotWithShape="1">
          <a:blip r:embed="rId6">
            <a:extLst>
              <a:ext uri="{28A0092B-C50C-407E-A947-70E740481C1C}">
                <a14:useLocalDpi xmlns:a14="http://schemas.microsoft.com/office/drawing/2010/main" val="0"/>
              </a:ext>
            </a:extLst>
          </a:blip>
          <a:srcRect t="47255"/>
          <a:stretch>
            <a:fillRect/>
          </a:stretch>
        </p:blipFill>
        <p:spPr>
          <a:xfrm>
            <a:off x="-240787" y="3107023"/>
            <a:ext cx="12432788" cy="3764842"/>
          </a:xfrm>
          <a:prstGeom prst="rect">
            <a:avLst/>
          </a:prstGeom>
        </p:spPr>
      </p:pic>
    </p:spTree>
  </p:cSld>
  <p:clrMapOvr>
    <a:masterClrMapping/>
  </p:clrMapOvr>
  <p:transition spd="slow">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东南大学刘利-1">
    <p:spTree>
      <p:nvGrpSpPr>
        <p:cNvPr id="1" name=""/>
        <p:cNvGrpSpPr/>
        <p:nvPr/>
      </p:nvGrpSpPr>
      <p:grpSpPr>
        <a:xfrm>
          <a:off x="0" y="0"/>
          <a:ext cx="0" cy="0"/>
          <a:chOff x="0" y="0"/>
          <a:chExt cx="0" cy="0"/>
        </a:xfrm>
      </p:grpSpPr>
    </p:spTree>
  </p:cSld>
  <p:clrMapOvr>
    <a:masterClrMapping/>
  </p:clrMapOvr>
  <p:transition spd="slow">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7">
            <a:extLst>
              <a:ext uri="{28A0092B-C50C-407E-A947-70E740481C1C}">
                <a14:useLocalDpi xmlns:a14="http://schemas.microsoft.com/office/drawing/2010/main" val="0"/>
              </a:ext>
            </a:extLst>
          </a:blip>
          <a:srcRect t="34091"/>
          <a:stretch>
            <a:fillRect/>
          </a:stretch>
        </p:blipFill>
        <p:spPr>
          <a:xfrm>
            <a:off x="0" y="0"/>
            <a:ext cx="12192001" cy="2154555"/>
          </a:xfrm>
          <a:prstGeom prst="rect">
            <a:avLst/>
          </a:prstGeom>
        </p:spPr>
      </p:pic>
      <p:sp>
        <p:nvSpPr>
          <p:cNvPr id="12" name="矩形 11"/>
          <p:cNvSpPr/>
          <p:nvPr/>
        </p:nvSpPr>
        <p:spPr>
          <a:xfrm>
            <a:off x="0" y="1002621"/>
            <a:ext cx="12192000" cy="5855379"/>
          </a:xfrm>
          <a:prstGeom prst="rect">
            <a:avLst/>
          </a:prstGeom>
          <a:gradFill flip="none" rotWithShape="1">
            <a:gsLst>
              <a:gs pos="0">
                <a:schemeClr val="accent1">
                  <a:lumMod val="0"/>
                  <a:lumOff val="100000"/>
                </a:schemeClr>
              </a:gs>
              <a:gs pos="100000">
                <a:srgbClr val="FFFEF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6686550"/>
            <a:ext cx="12192001" cy="171450"/>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8225" y="152520"/>
            <a:ext cx="685579" cy="657105"/>
          </a:xfrm>
          <a:prstGeom prst="rect">
            <a:avLst/>
          </a:prstGeom>
        </p:spPr>
      </p:pic>
      <p:sp>
        <p:nvSpPr>
          <p:cNvPr id="10" name="矩形 9"/>
          <p:cNvSpPr/>
          <p:nvPr/>
        </p:nvSpPr>
        <p:spPr>
          <a:xfrm>
            <a:off x="0" y="966621"/>
            <a:ext cx="12192001" cy="72000"/>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51204" y="231304"/>
            <a:ext cx="1823460" cy="583852"/>
          </a:xfrm>
          <a:prstGeom prst="rect">
            <a:avLst/>
          </a:prstGeom>
        </p:spPr>
      </p:pic>
      <p:sp>
        <p:nvSpPr>
          <p:cNvPr id="11" name="文本框 6"/>
          <p:cNvSpPr txBox="1">
            <a:spLocks noChangeArrowheads="1"/>
          </p:cNvSpPr>
          <p:nvPr userDrawn="1"/>
        </p:nvSpPr>
        <p:spPr bwMode="auto">
          <a:xfrm>
            <a:off x="4318000" y="2971800"/>
            <a:ext cx="3556000" cy="230188"/>
          </a:xfrm>
          <a:prstGeom prst="rect">
            <a:avLst/>
          </a:prstGeom>
          <a:noFill/>
          <a:ln w="9525">
            <a:noFill/>
            <a:miter lim="800000"/>
          </a:ln>
        </p:spPr>
        <p:txBody>
          <a:bodyPr>
            <a:spAutoFit/>
          </a:bodyPr>
          <a:lstStyle/>
          <a:p>
            <a:pPr eaLnBrk="1" hangingPunct="1"/>
            <a:r>
              <a:rPr lang="zh-CN" altLang="en-US" sz="30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solidFill>
                <a:latin typeface="微软雅黑" panose="020B0503020204020204" pitchFamily="34" charset="-122"/>
                <a:ea typeface="微软雅黑" panose="020B0503020204020204" pitchFamily="34" charset="-122"/>
                <a:sym typeface="+mn-ea"/>
              </a:rPr>
              <a:t>PPT</a:t>
            </a:r>
            <a:r>
              <a:rPr lang="zh-CN" altLang="en-US" sz="30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pPr eaLnBrk="1" hangingPunct="1"/>
            <a:r>
              <a:rPr lang="en-US" altLang="zh-CN" sz="60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p:random/>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733331" y="2295592"/>
            <a:ext cx="10520126" cy="830997"/>
          </a:xfrm>
          <a:prstGeom prst="rect">
            <a:avLst/>
          </a:prstGeom>
          <a:noFill/>
          <a:ln w="9525">
            <a:noFill/>
            <a:miter lim="800000"/>
          </a:ln>
        </p:spPr>
        <p:txBody>
          <a:bodyPr wrap="square">
            <a:spAutoFit/>
          </a:bodyPr>
          <a:lstStyle/>
          <a:p>
            <a:pPr algn="ctr" eaLnBrk="1" hangingPunct="1"/>
            <a:r>
              <a:rPr kumimoji="1" lang="zh-CN" altLang="en-US" sz="4800" b="1" dirty="0" smtClean="0">
                <a:solidFill>
                  <a:srgbClr val="C00000"/>
                </a:solidFill>
                <a:latin typeface="方正大黑简体"/>
                <a:ea typeface="方正大黑简体"/>
                <a:cs typeface="方正大黑简体"/>
              </a:rPr>
              <a:t>深入学习</a:t>
            </a:r>
            <a:r>
              <a:rPr kumimoji="1" lang="en-US" altLang="zh-CN" sz="4800" b="1" dirty="0" smtClean="0">
                <a:solidFill>
                  <a:srgbClr val="C00000"/>
                </a:solidFill>
                <a:latin typeface="方正大黑简体"/>
                <a:ea typeface="方正大黑简体"/>
                <a:cs typeface="方正大黑简体"/>
              </a:rPr>
              <a:t>《</a:t>
            </a:r>
            <a:r>
              <a:rPr kumimoji="1" lang="zh-CN" altLang="en-US" sz="4800" b="1" dirty="0">
                <a:solidFill>
                  <a:srgbClr val="C00000"/>
                </a:solidFill>
                <a:latin typeface="方正大黑简体"/>
                <a:ea typeface="方正大黑简体"/>
                <a:cs typeface="方正大黑简体"/>
              </a:rPr>
              <a:t>中国共产党章程</a:t>
            </a:r>
            <a:r>
              <a:rPr kumimoji="1" lang="en-US" altLang="zh-CN" sz="4800" b="1" dirty="0" smtClean="0">
                <a:solidFill>
                  <a:srgbClr val="C00000"/>
                </a:solidFill>
                <a:latin typeface="方正大黑简体"/>
                <a:ea typeface="方正大黑简体"/>
                <a:cs typeface="方正大黑简体"/>
              </a:rPr>
              <a:t>》</a:t>
            </a:r>
            <a:endParaRPr kumimoji="1" lang="zh-CN" altLang="zh-CN" sz="4800" b="1" dirty="0">
              <a:solidFill>
                <a:srgbClr val="C00000"/>
              </a:solidFill>
              <a:latin typeface="方正大黑简体"/>
              <a:ea typeface="方正大黑简体"/>
              <a:cs typeface="方正大黑简体"/>
            </a:endParaRPr>
          </a:p>
        </p:txBody>
      </p:sp>
      <p:grpSp>
        <p:nvGrpSpPr>
          <p:cNvPr id="3" name="组合 2"/>
          <p:cNvGrpSpPr/>
          <p:nvPr/>
        </p:nvGrpSpPr>
        <p:grpSpPr bwMode="auto">
          <a:xfrm>
            <a:off x="7501875" y="4120416"/>
            <a:ext cx="3224213" cy="449263"/>
            <a:chOff x="4695054" y="3882190"/>
            <a:chExt cx="3224464" cy="449179"/>
          </a:xfrm>
        </p:grpSpPr>
        <p:sp>
          <p:nvSpPr>
            <p:cNvPr id="4" name="圆角矩形 3"/>
            <p:cNvSpPr/>
            <p:nvPr/>
          </p:nvSpPr>
          <p:spPr>
            <a:xfrm>
              <a:off x="4695054" y="3882190"/>
              <a:ext cx="3224464" cy="44917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zh-CN" altLang="en-US">
                <a:solidFill>
                  <a:srgbClr val="C00000"/>
                </a:solidFill>
              </a:endParaRPr>
            </a:p>
          </p:txBody>
        </p:sp>
        <p:sp>
          <p:nvSpPr>
            <p:cNvPr id="5" name="文本框 5"/>
            <p:cNvSpPr txBox="1">
              <a:spLocks noChangeArrowheads="1"/>
            </p:cNvSpPr>
            <p:nvPr/>
          </p:nvSpPr>
          <p:spPr bwMode="auto">
            <a:xfrm>
              <a:off x="4695054" y="3922113"/>
              <a:ext cx="3224464" cy="369332"/>
            </a:xfrm>
            <a:prstGeom prst="rect">
              <a:avLst/>
            </a:prstGeom>
            <a:noFill/>
            <a:ln w="9525">
              <a:noFill/>
              <a:miter lim="800000"/>
            </a:ln>
          </p:spPr>
          <p:txBody>
            <a:bodyPr>
              <a:spAutoFit/>
            </a:bodyPr>
            <a:lstStyle/>
            <a:p>
              <a:pPr algn="ctr" eaLnBrk="1" hangingPunct="1"/>
              <a:r>
                <a:rPr kumimoji="1" lang="zh-CN" altLang="en-US" b="1" dirty="0">
                  <a:solidFill>
                    <a:schemeClr val="bg1"/>
                  </a:solidFill>
                  <a:latin typeface="微软雅黑" panose="020B0503020204020204" pitchFamily="34" charset="-122"/>
                  <a:ea typeface="微软雅黑" panose="020B0503020204020204" pitchFamily="34" charset="-122"/>
                </a:rPr>
                <a:t>财务处党支部</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471012" y="1097275"/>
            <a:ext cx="1590544" cy="482139"/>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b="1" dirty="0"/>
              <a:t>条文</a:t>
            </a:r>
            <a:r>
              <a:rPr lang="zh-CN" altLang="en-US" sz="2200" b="1" dirty="0" smtClean="0"/>
              <a:t>部分</a:t>
            </a:r>
            <a:endParaRPr lang="zh-CN" altLang="en-US" sz="2200" b="1" dirty="0"/>
          </a:p>
        </p:txBody>
      </p:sp>
      <p:sp>
        <p:nvSpPr>
          <p:cNvPr id="5" name="五边形 4"/>
          <p:cNvSpPr/>
          <p:nvPr/>
        </p:nvSpPr>
        <p:spPr>
          <a:xfrm>
            <a:off x="498166" y="1674920"/>
            <a:ext cx="1747093" cy="414600"/>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71012" y="1714741"/>
            <a:ext cx="1946263" cy="369332"/>
          </a:xfrm>
          <a:prstGeom prst="rect">
            <a:avLst/>
          </a:prstGeom>
          <a:noFill/>
        </p:spPr>
        <p:txBody>
          <a:bodyPr wrap="square" rtlCol="0">
            <a:spAutoFit/>
          </a:bodyPr>
          <a:lstStyle/>
          <a:p>
            <a:r>
              <a:rPr lang="zh-CN" altLang="en-US" b="1" dirty="0" smtClean="0"/>
              <a:t>第一章  党员</a:t>
            </a:r>
            <a:endParaRPr lang="zh-CN" altLang="en-US" b="1" dirty="0"/>
          </a:p>
        </p:txBody>
      </p:sp>
      <p:sp>
        <p:nvSpPr>
          <p:cNvPr id="7" name="Rectangle 2"/>
          <p:cNvSpPr>
            <a:spLocks noChangeArrowheads="1"/>
          </p:cNvSpPr>
          <p:nvPr/>
        </p:nvSpPr>
        <p:spPr bwMode="auto">
          <a:xfrm>
            <a:off x="417528" y="2087360"/>
            <a:ext cx="11062266" cy="69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ts val="2500"/>
              </a:lnSpc>
              <a:spcBef>
                <a:spcPct val="0"/>
              </a:spcBef>
              <a:spcAft>
                <a:spcPct val="0"/>
              </a:spcAft>
              <a:buClrTx/>
              <a:buSzTx/>
              <a:buFontTx/>
              <a:buNone/>
            </a:pPr>
            <a:r>
              <a:rPr kumimoji="0" lang="zh-CN" altLang="en-US" sz="1400" b="1" i="0" u="none" strike="noStrike" cap="none" normalizeH="0" baseline="0" dirty="0" smtClean="0">
                <a:ln>
                  <a:noFill/>
                </a:ln>
                <a:solidFill>
                  <a:schemeClr val="tx1"/>
                </a:solidFill>
                <a:effectLst/>
                <a:latin typeface="Arial" panose="020B0604020202020204" pitchFamily="34" charset="0"/>
              </a:rPr>
              <a:t>完善了党员必须履行的义务：</a:t>
            </a:r>
            <a:endParaRPr kumimoji="0" lang="en-US" altLang="zh-CN" sz="14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ts val="2500"/>
              </a:lnSpc>
              <a:spcBef>
                <a:spcPct val="0"/>
              </a:spcBef>
              <a:spcAft>
                <a:spcPct val="0"/>
              </a:spcAft>
              <a:buClrTx/>
              <a:buSzTx/>
              <a:buFontTx/>
              <a:buNone/>
            </a:pPr>
            <a:endParaRPr kumimoji="0" lang="zh-CN"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8" name="Rectangle 1"/>
          <p:cNvSpPr>
            <a:spLocks noChangeArrowheads="1"/>
          </p:cNvSpPr>
          <p:nvPr/>
        </p:nvSpPr>
        <p:spPr bwMode="auto">
          <a:xfrm>
            <a:off x="417528" y="2489340"/>
            <a:ext cx="11062266" cy="13747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ts val="2500"/>
              </a:lnSpc>
              <a:spcBef>
                <a:spcPct val="0"/>
              </a:spcBef>
              <a:spcAft>
                <a:spcPct val="0"/>
              </a:spcAft>
              <a:buClrTx/>
              <a:buSzTx/>
              <a:buFontTx/>
              <a:buNone/>
            </a:pP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（一）认真学习马克思列宁主义、毛泽东思想、邓小平理论、</a:t>
            </a:r>
            <a:r>
              <a:rPr kumimoji="0" lang="zh-CN" altLang="zh-CN" sz="1400" b="0" i="0" u="none" strike="noStrike" cap="none" normalizeH="0" baseline="0" dirty="0" smtClean="0">
                <a:ln>
                  <a:noFill/>
                </a:ln>
                <a:solidFill>
                  <a:srgbClr val="333333"/>
                </a:solidFill>
                <a:effectLst/>
                <a:ea typeface="微软雅黑" panose="020B0503020204020204" pitchFamily="34" charset="-122"/>
                <a:cs typeface="宋体" panose="02010600030101010101" pitchFamily="2" charset="-122"/>
              </a:rPr>
              <a:t>“</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三个代表</a:t>
            </a:r>
            <a:r>
              <a:rPr kumimoji="0" lang="zh-CN" altLang="zh-CN" sz="1400" b="0" i="0" u="none" strike="noStrike" cap="none" normalizeH="0" baseline="0" dirty="0" smtClean="0">
                <a:ln>
                  <a:noFill/>
                </a:ln>
                <a:solidFill>
                  <a:srgbClr val="333333"/>
                </a:solidFill>
                <a:effectLst/>
                <a:ea typeface="微软雅黑" panose="020B0503020204020204" pitchFamily="34" charset="-122"/>
                <a:cs typeface="宋体" panose="02010600030101010101" pitchFamily="2" charset="-122"/>
              </a:rPr>
              <a:t>”</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重要思想、科学发展观、习近平新时代中国特色社会主义思想，学习党的路线、方针、政策和决议，学习党的基本知识</a:t>
            </a:r>
            <a:r>
              <a:rPr kumimoji="0" lang="zh-CN" altLang="zh-CN"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和党的历史</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，学习科学、文化、法律和业务知识，努力提高为人民服务的本领。</a:t>
            </a:r>
            <a:endParaRPr lang="en-US" altLang="zh-CN" sz="1400" dirty="0"/>
          </a:p>
          <a:p>
            <a:pPr marL="0" marR="0" lvl="0" indent="0" algn="l" defTabSz="914400" rtl="0" eaLnBrk="0" fontAlgn="base" latinLnBrk="0" hangingPunct="0">
              <a:lnSpc>
                <a:spcPts val="2500"/>
              </a:lnSpc>
              <a:spcBef>
                <a:spcPct val="0"/>
              </a:spcBef>
              <a:spcAft>
                <a:spcPct val="0"/>
              </a:spcAft>
              <a:buClrTx/>
              <a:buSzTx/>
              <a:buFontTx/>
              <a:buNone/>
            </a:pP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（二）</a:t>
            </a:r>
            <a:r>
              <a:rPr kumimoji="0" lang="zh-CN" altLang="zh-CN" sz="140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增强</a:t>
            </a:r>
            <a:r>
              <a:rPr kumimoji="0" lang="zh-CN" altLang="zh-CN" sz="1400" i="0" u="sng" strike="noStrike" cap="none" normalizeH="0" baseline="0" dirty="0" smtClean="0">
                <a:ln>
                  <a:noFill/>
                </a:ln>
                <a:solidFill>
                  <a:srgbClr val="FF0000"/>
                </a:solidFill>
                <a:effectLst/>
                <a:ea typeface="微软雅黑" panose="020B0503020204020204" pitchFamily="34" charset="-122"/>
                <a:cs typeface="宋体" panose="02010600030101010101" pitchFamily="2" charset="-122"/>
              </a:rPr>
              <a:t>“</a:t>
            </a:r>
            <a:r>
              <a:rPr kumimoji="0" lang="zh-CN" altLang="zh-CN" sz="140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四个意识</a:t>
            </a:r>
            <a:r>
              <a:rPr kumimoji="0" lang="zh-CN" altLang="zh-CN" sz="1400" i="0" u="sng" strike="noStrike" cap="none" normalizeH="0" baseline="0" dirty="0" smtClean="0">
                <a:ln>
                  <a:noFill/>
                </a:ln>
                <a:solidFill>
                  <a:srgbClr val="FF0000"/>
                </a:solidFill>
                <a:effectLst/>
                <a:ea typeface="微软雅黑" panose="020B0503020204020204" pitchFamily="34" charset="-122"/>
                <a:cs typeface="宋体" panose="02010600030101010101" pitchFamily="2" charset="-122"/>
              </a:rPr>
              <a:t>”</a:t>
            </a:r>
            <a:r>
              <a:rPr kumimoji="0" lang="zh-CN" altLang="zh-CN" sz="140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、坚定</a:t>
            </a:r>
            <a:r>
              <a:rPr kumimoji="0" lang="zh-CN" altLang="zh-CN" sz="1400" i="0" u="sng" strike="noStrike" cap="none" normalizeH="0" baseline="0" dirty="0" smtClean="0">
                <a:ln>
                  <a:noFill/>
                </a:ln>
                <a:solidFill>
                  <a:srgbClr val="FF0000"/>
                </a:solidFill>
                <a:effectLst/>
                <a:ea typeface="微软雅黑" panose="020B0503020204020204" pitchFamily="34" charset="-122"/>
                <a:cs typeface="宋体" panose="02010600030101010101" pitchFamily="2" charset="-122"/>
              </a:rPr>
              <a:t>“</a:t>
            </a:r>
            <a:r>
              <a:rPr kumimoji="0" lang="zh-CN" altLang="zh-CN" sz="140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四个自信</a:t>
            </a:r>
            <a:r>
              <a:rPr kumimoji="0" lang="zh-CN" altLang="zh-CN" sz="1400" i="0" u="sng" strike="noStrike" cap="none" normalizeH="0" baseline="0" dirty="0" smtClean="0">
                <a:ln>
                  <a:noFill/>
                </a:ln>
                <a:solidFill>
                  <a:srgbClr val="FF0000"/>
                </a:solidFill>
                <a:effectLst/>
                <a:ea typeface="微软雅黑" panose="020B0503020204020204" pitchFamily="34" charset="-122"/>
                <a:cs typeface="宋体" panose="02010600030101010101" pitchFamily="2" charset="-122"/>
              </a:rPr>
              <a:t>”</a:t>
            </a:r>
            <a:r>
              <a:rPr kumimoji="0" lang="zh-CN" altLang="zh-CN" sz="140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、做到</a:t>
            </a:r>
            <a:r>
              <a:rPr kumimoji="0" lang="zh-CN" altLang="zh-CN" sz="1400" i="0" u="sng" strike="noStrike" cap="none" normalizeH="0" baseline="0" dirty="0" smtClean="0">
                <a:ln>
                  <a:noFill/>
                </a:ln>
                <a:solidFill>
                  <a:srgbClr val="FF0000"/>
                </a:solidFill>
                <a:effectLst/>
                <a:ea typeface="微软雅黑" panose="020B0503020204020204" pitchFamily="34" charset="-122"/>
                <a:cs typeface="宋体" panose="02010600030101010101" pitchFamily="2" charset="-122"/>
              </a:rPr>
              <a:t>“</a:t>
            </a:r>
            <a:r>
              <a:rPr kumimoji="0" lang="zh-CN" altLang="zh-CN" sz="140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两个维护</a:t>
            </a:r>
            <a:r>
              <a:rPr kumimoji="0" lang="zh-CN" altLang="zh-CN" sz="1400" i="0" u="sng" strike="noStrike" cap="none" normalizeH="0" baseline="0" dirty="0" smtClean="0">
                <a:ln>
                  <a:noFill/>
                </a:ln>
                <a:solidFill>
                  <a:srgbClr val="FF0000"/>
                </a:solidFill>
                <a:effectLst/>
                <a:ea typeface="微软雅黑" panose="020B0503020204020204" pitchFamily="34" charset="-122"/>
                <a:cs typeface="宋体" panose="02010600030101010101" pitchFamily="2" charset="-122"/>
              </a:rPr>
              <a:t>”</a:t>
            </a:r>
            <a:r>
              <a:rPr kumimoji="0" lang="zh-CN" altLang="zh-CN" sz="140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贯彻执行党的基本路线和各项方针、政策，带头参加改革开放和社会主义现代化建设，带动群众为经济发展和社会进步艰苦奋斗，在生产、工作、学习和社会生活中起先锋模范作用。</a:t>
            </a:r>
            <a:endParaRPr kumimoji="0" lang="zh-CN" altLang="zh-CN" sz="1400" b="0" i="0" u="none" strike="noStrike" cap="none" normalizeH="0" baseline="0" dirty="0" smtClean="0">
              <a:ln>
                <a:noFill/>
              </a:ln>
              <a:solidFill>
                <a:schemeClr val="tx1"/>
              </a:solidFill>
              <a:effectLst/>
              <a:latin typeface="Arial" panose="020B0604020202020204" pitchFamily="34" charset="0"/>
            </a:endParaRPr>
          </a:p>
        </p:txBody>
      </p:sp>
      <p:sp>
        <p:nvSpPr>
          <p:cNvPr id="9" name="五边形 8"/>
          <p:cNvSpPr/>
          <p:nvPr/>
        </p:nvSpPr>
        <p:spPr>
          <a:xfrm>
            <a:off x="460448" y="3954899"/>
            <a:ext cx="2128843" cy="414600"/>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33294" y="3994720"/>
            <a:ext cx="1946263" cy="369332"/>
          </a:xfrm>
          <a:prstGeom prst="rect">
            <a:avLst/>
          </a:prstGeom>
          <a:noFill/>
        </p:spPr>
        <p:txBody>
          <a:bodyPr wrap="square" rtlCol="0">
            <a:spAutoFit/>
          </a:bodyPr>
          <a:lstStyle/>
          <a:p>
            <a:r>
              <a:rPr lang="zh-CN" altLang="en-US" b="1" dirty="0" smtClean="0"/>
              <a:t>第六章  党的干部</a:t>
            </a:r>
            <a:endParaRPr lang="zh-CN" altLang="en-US" b="1" dirty="0"/>
          </a:p>
        </p:txBody>
      </p:sp>
      <p:sp>
        <p:nvSpPr>
          <p:cNvPr id="11" name="Rectangle 3"/>
          <p:cNvSpPr>
            <a:spLocks noChangeArrowheads="1"/>
          </p:cNvSpPr>
          <p:nvPr/>
        </p:nvSpPr>
        <p:spPr bwMode="auto">
          <a:xfrm>
            <a:off x="451400" y="4475937"/>
            <a:ext cx="11028394" cy="10926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ts val="2600"/>
              </a:lnSpc>
              <a:spcBef>
                <a:spcPct val="0"/>
              </a:spcBef>
              <a:spcAft>
                <a:spcPct val="0"/>
              </a:spcAft>
              <a:buClrTx/>
              <a:buSzTx/>
              <a:buFontTx/>
              <a:buNone/>
            </a:pP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五）正确行使人民赋予的权力，坚持原则，依法办事，清正廉洁，勤政为民，以身作则，艰苦朴素，密切联系群众，坚持党的群众路线，自觉地接受党和群众的批评和监督，加强道德修养，讲党性、重品行、作表率，做到自重、自省、自警、自励，反对形式主义、官僚主义、享乐主义和奢靡之风，</a:t>
            </a:r>
            <a:r>
              <a:rPr kumimoji="0" lang="zh-CN" altLang="zh-CN"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反对特权思想和特权现象，</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反对任何滥用职权、谋求私利的行为。</a:t>
            </a:r>
            <a:endParaRPr kumimoji="0" lang="zh-CN" altLang="zh-CN" sz="1400" b="0" i="0" u="none" strike="noStrike" cap="none" normalizeH="0" baseline="0" dirty="0" smtClean="0">
              <a:ln>
                <a:noFill/>
              </a:ln>
              <a:solidFill>
                <a:schemeClr val="tx1"/>
              </a:solidFill>
              <a:effectLst/>
              <a:latin typeface="Arial" panose="020B0604020202020204" pitchFamily="34" charset="0"/>
            </a:endParaRPr>
          </a:p>
        </p:txBody>
      </p:sp>
      <p:sp>
        <p:nvSpPr>
          <p:cNvPr id="12" name="矩形 11"/>
          <p:cNvSpPr/>
          <p:nvPr/>
        </p:nvSpPr>
        <p:spPr>
          <a:xfrm>
            <a:off x="1067897" y="141318"/>
            <a:ext cx="3368419"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13" name="文本框 5"/>
          <p:cNvSpPr txBox="1"/>
          <p:nvPr/>
        </p:nvSpPr>
        <p:spPr>
          <a:xfrm>
            <a:off x="1402038" y="273011"/>
            <a:ext cx="2742572" cy="523220"/>
          </a:xfrm>
          <a:prstGeom prst="rect">
            <a:avLst/>
          </a:prstGeom>
          <a:noFill/>
        </p:spPr>
        <p:txBody>
          <a:bodyPr wrap="square">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党章修订对比</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471012" y="1097275"/>
            <a:ext cx="1590544" cy="482139"/>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b="1" dirty="0"/>
              <a:t>条文</a:t>
            </a:r>
            <a:r>
              <a:rPr lang="zh-CN" altLang="en-US" sz="2200" b="1" dirty="0" smtClean="0"/>
              <a:t>部分</a:t>
            </a:r>
            <a:endParaRPr lang="zh-CN" altLang="en-US" sz="2200" b="1" dirty="0"/>
          </a:p>
        </p:txBody>
      </p:sp>
      <p:sp>
        <p:nvSpPr>
          <p:cNvPr id="5" name="五边形 4"/>
          <p:cNvSpPr/>
          <p:nvPr/>
        </p:nvSpPr>
        <p:spPr>
          <a:xfrm>
            <a:off x="498166" y="1674920"/>
            <a:ext cx="2091125" cy="414600"/>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71012" y="1714741"/>
            <a:ext cx="1946263" cy="369332"/>
          </a:xfrm>
          <a:prstGeom prst="rect">
            <a:avLst/>
          </a:prstGeom>
          <a:noFill/>
        </p:spPr>
        <p:txBody>
          <a:bodyPr wrap="square" rtlCol="0">
            <a:spAutoFit/>
          </a:bodyPr>
          <a:lstStyle/>
          <a:p>
            <a:r>
              <a:rPr lang="zh-CN" altLang="en-US" b="1" dirty="0" smtClean="0"/>
              <a:t>第七章  党的纪律</a:t>
            </a:r>
            <a:endParaRPr lang="zh-CN" altLang="en-US" b="1" dirty="0"/>
          </a:p>
        </p:txBody>
      </p:sp>
      <p:sp>
        <p:nvSpPr>
          <p:cNvPr id="7" name="五边形 6"/>
          <p:cNvSpPr/>
          <p:nvPr/>
        </p:nvSpPr>
        <p:spPr>
          <a:xfrm>
            <a:off x="469501" y="3239691"/>
            <a:ext cx="2907441" cy="414600"/>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42347" y="3279512"/>
            <a:ext cx="3007023" cy="369332"/>
          </a:xfrm>
          <a:prstGeom prst="rect">
            <a:avLst/>
          </a:prstGeom>
          <a:noFill/>
        </p:spPr>
        <p:txBody>
          <a:bodyPr wrap="square" rtlCol="0">
            <a:spAutoFit/>
          </a:bodyPr>
          <a:lstStyle/>
          <a:p>
            <a:r>
              <a:rPr lang="zh-CN" altLang="en-US" b="1" dirty="0" smtClean="0"/>
              <a:t>第八章  党的纪律检查机关</a:t>
            </a:r>
            <a:endParaRPr lang="zh-CN" altLang="en-US" b="1" dirty="0"/>
          </a:p>
        </p:txBody>
      </p:sp>
      <p:sp>
        <p:nvSpPr>
          <p:cNvPr id="9" name="Rectangle 1"/>
          <p:cNvSpPr>
            <a:spLocks noChangeArrowheads="1"/>
          </p:cNvSpPr>
          <p:nvPr/>
        </p:nvSpPr>
        <p:spPr bwMode="auto">
          <a:xfrm>
            <a:off x="498166" y="2101267"/>
            <a:ext cx="10882040" cy="10926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ts val="2600"/>
              </a:lnSpc>
              <a:spcBef>
                <a:spcPct val="0"/>
              </a:spcBef>
              <a:spcAft>
                <a:spcPct val="0"/>
              </a:spcAft>
              <a:buClrTx/>
              <a:buSzTx/>
              <a:buFontTx/>
              <a:buNone/>
            </a:pP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第四十条</a:t>
            </a:r>
            <a:r>
              <a:rPr kumimoji="0" lang="zh-CN" altLang="en-US" sz="1400" b="0" i="0" u="none" strike="noStrike" cap="none" normalizeH="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 </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坚持惩前毖后、治病救人，执纪必严、违纪必究，抓早抓小、防微杜渐，按照错误性质和情节轻重，给以批评教育</a:t>
            </a:r>
            <a:r>
              <a:rPr kumimoji="0" lang="zh-CN" altLang="zh-CN"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、责令检查、诫勉</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直至纪律处分。运用监督执纪</a:t>
            </a:r>
            <a:r>
              <a:rPr kumimoji="0" lang="zh-CN" altLang="zh-CN" sz="1400" b="0" i="0" u="none" strike="noStrike" cap="none" normalizeH="0" baseline="0" dirty="0" smtClean="0">
                <a:ln>
                  <a:noFill/>
                </a:ln>
                <a:solidFill>
                  <a:srgbClr val="333333"/>
                </a:solidFill>
                <a:effectLst/>
                <a:ea typeface="微软雅黑" panose="020B0503020204020204" pitchFamily="34" charset="-122"/>
                <a:cs typeface="宋体" panose="02010600030101010101" pitchFamily="2" charset="-122"/>
              </a:rPr>
              <a:t>“</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四种形态</a:t>
            </a:r>
            <a:r>
              <a:rPr kumimoji="0" lang="zh-CN" altLang="zh-CN" sz="1400" b="0" i="0" u="none" strike="noStrike" cap="none" normalizeH="0" baseline="0" dirty="0" smtClean="0">
                <a:ln>
                  <a:noFill/>
                </a:ln>
                <a:solidFill>
                  <a:srgbClr val="333333"/>
                </a:solidFill>
                <a:effectLst/>
                <a:ea typeface="微软雅黑" panose="020B0503020204020204" pitchFamily="34" charset="-122"/>
                <a:cs typeface="宋体" panose="02010600030101010101" pitchFamily="2" charset="-122"/>
              </a:rPr>
              <a:t>”</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，让</a:t>
            </a:r>
            <a:r>
              <a:rPr kumimoji="0" lang="zh-CN" altLang="zh-CN" sz="1400" b="0" i="0" u="none" strike="noStrike" cap="none" normalizeH="0" baseline="0" dirty="0" smtClean="0">
                <a:ln>
                  <a:noFill/>
                </a:ln>
                <a:solidFill>
                  <a:srgbClr val="333333"/>
                </a:solidFill>
                <a:effectLst/>
                <a:ea typeface="微软雅黑" panose="020B0503020204020204" pitchFamily="34" charset="-122"/>
                <a:cs typeface="宋体" panose="02010600030101010101" pitchFamily="2" charset="-122"/>
              </a:rPr>
              <a:t>“</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红红脸、出出汗</a:t>
            </a:r>
            <a:r>
              <a:rPr kumimoji="0" lang="zh-CN" altLang="zh-CN" sz="1400" b="0" i="0" u="none" strike="noStrike" cap="none" normalizeH="0" baseline="0" dirty="0" smtClean="0">
                <a:ln>
                  <a:noFill/>
                </a:ln>
                <a:solidFill>
                  <a:srgbClr val="333333"/>
                </a:solidFill>
                <a:effectLst/>
                <a:ea typeface="微软雅黑" panose="020B0503020204020204" pitchFamily="34" charset="-122"/>
                <a:cs typeface="宋体" panose="02010600030101010101" pitchFamily="2" charset="-122"/>
              </a:rPr>
              <a:t>”</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成为常态，党纪处分、组织调整成为管党治党的重要手段，严重违纪、严重触犯刑律的党员必须开除党籍。</a:t>
            </a:r>
            <a:endParaRPr kumimoji="0" lang="zh-CN" altLang="zh-CN" sz="14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2"/>
          <p:cNvSpPr>
            <a:spLocks noChangeArrowheads="1"/>
          </p:cNvSpPr>
          <p:nvPr/>
        </p:nvSpPr>
        <p:spPr bwMode="auto">
          <a:xfrm>
            <a:off x="469501" y="3609338"/>
            <a:ext cx="10937859" cy="1426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lvl="0" defTabSz="914400">
              <a:lnSpc>
                <a:spcPts val="2600"/>
              </a:lnSpc>
            </a:pPr>
            <a:r>
              <a:rPr lang="zh-CN" altLang="en-US" sz="14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第四十五条  </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党的中央和地方纪律检查委员会向同级党和国家机关全面派驻党的纪律检查组</a:t>
            </a:r>
            <a:r>
              <a:rPr kumimoji="0" lang="zh-CN" altLang="en-US"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，按照规定向有关国有企业、事业单位派驻党的纪律检查组</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。纪律检查组组长参加驻在</a:t>
            </a:r>
            <a:r>
              <a:rPr lang="zh-CN" altLang="en-US"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部门</a:t>
            </a:r>
            <a:r>
              <a:rPr kumimoji="0" lang="zh-CN" altLang="en-US"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单位</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党的领导组织的有关会议。他们的工作必须受到该</a:t>
            </a:r>
            <a:r>
              <a:rPr lang="zh-CN" altLang="en-US"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机关</a:t>
            </a:r>
            <a:r>
              <a:rPr kumimoji="0" lang="zh-CN" altLang="en-US"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单位</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党的领导组织的支持。</a:t>
            </a:r>
            <a:r>
              <a:rPr kumimoji="0" lang="zh-CN" altLang="en-US" sz="1400" b="0" i="0" u="none" strike="noStrike" cap="none" normalizeH="0" baseline="0" dirty="0" smtClean="0">
                <a:ln>
                  <a:noFill/>
                </a:ln>
                <a:solidFill>
                  <a:schemeClr val="tx1"/>
                </a:solidFill>
                <a:effectLst/>
              </a:rPr>
              <a:t> </a:t>
            </a:r>
            <a:endParaRPr kumimoji="0" lang="en-US" altLang="zh-CN" sz="1400" b="0" i="0" u="none" strike="noStrike" cap="none" normalizeH="0" baseline="0" dirty="0" smtClean="0">
              <a:ln>
                <a:noFill/>
              </a:ln>
              <a:solidFill>
                <a:schemeClr val="tx1"/>
              </a:solidFill>
              <a:effectLst/>
            </a:endParaRPr>
          </a:p>
          <a:p>
            <a:pPr lvl="0" defTabSz="914400">
              <a:lnSpc>
                <a:spcPts val="2600"/>
              </a:lnSpc>
            </a:pPr>
            <a:endParaRPr kumimoji="0" lang="en-US" altLang="zh-CN"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ts val="2600"/>
              </a:lnSpc>
              <a:spcBef>
                <a:spcPct val="0"/>
              </a:spcBef>
              <a:spcAft>
                <a:spcPct val="0"/>
              </a:spcAft>
              <a:buClrTx/>
              <a:buSzTx/>
              <a:buFontTx/>
              <a:buNone/>
            </a:pPr>
            <a:endParaRPr kumimoji="0" lang="zh-CN" altLang="en-US" sz="1400" b="0" i="0" u="none" strike="noStrike" cap="none" normalizeH="0" baseline="0" dirty="0" smtClean="0">
              <a:ln>
                <a:noFill/>
              </a:ln>
              <a:solidFill>
                <a:schemeClr val="tx1"/>
              </a:solidFill>
              <a:effectLst/>
              <a:latin typeface="Arial" panose="020B0604020202020204" pitchFamily="34" charset="0"/>
            </a:endParaRPr>
          </a:p>
        </p:txBody>
      </p:sp>
      <p:cxnSp>
        <p:nvCxnSpPr>
          <p:cNvPr id="11" name="直接连接符 10"/>
          <p:cNvCxnSpPr/>
          <p:nvPr/>
        </p:nvCxnSpPr>
        <p:spPr>
          <a:xfrm>
            <a:off x="3733328" y="4182701"/>
            <a:ext cx="34977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直接连接符 11"/>
          <p:cNvCxnSpPr/>
          <p:nvPr/>
        </p:nvCxnSpPr>
        <p:spPr>
          <a:xfrm>
            <a:off x="8383509" y="4182701"/>
            <a:ext cx="353085" cy="0"/>
          </a:xfrm>
          <a:prstGeom prst="line">
            <a:avLst/>
          </a:prstGeom>
        </p:spPr>
        <p:style>
          <a:lnRef idx="3">
            <a:schemeClr val="accent2"/>
          </a:lnRef>
          <a:fillRef idx="0">
            <a:schemeClr val="accent2"/>
          </a:fillRef>
          <a:effectRef idx="2">
            <a:schemeClr val="accent2"/>
          </a:effectRef>
          <a:fontRef idx="minor">
            <a:schemeClr val="tx1"/>
          </a:fontRef>
        </p:style>
      </p:cxnSp>
      <p:sp>
        <p:nvSpPr>
          <p:cNvPr id="13" name="Rectangle 3"/>
          <p:cNvSpPr>
            <a:spLocks noChangeArrowheads="1"/>
          </p:cNvSpPr>
          <p:nvPr/>
        </p:nvSpPr>
        <p:spPr bwMode="auto">
          <a:xfrm>
            <a:off x="498166" y="4387639"/>
            <a:ext cx="10882040" cy="7591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ts val="2600"/>
              </a:lnSpc>
              <a:spcBef>
                <a:spcPct val="0"/>
              </a:spcBef>
              <a:spcAft>
                <a:spcPct val="0"/>
              </a:spcAft>
              <a:buClrTx/>
              <a:buSzTx/>
              <a:buFontTx/>
              <a:buNone/>
            </a:pPr>
            <a:r>
              <a:rPr lang="zh-CN" altLang="en-US" sz="1400" dirty="0" smtClean="0">
                <a:solidFill>
                  <a:srgbClr val="333333"/>
                </a:solidFill>
                <a:latin typeface="微软雅黑" panose="020B0503020204020204" pitchFamily="34" charset="-122"/>
                <a:ea typeface="微软雅黑" panose="020B0503020204020204" pitchFamily="34" charset="-122"/>
                <a:cs typeface="宋体" panose="02010600030101010101" pitchFamily="2" charset="-122"/>
              </a:rPr>
              <a:t>第四十六条  </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党的各级纪律检查委员会是党内监督专责机关，主要任务是：维护党的章程和其他党内法规，检查党的路线、方针、政策和决议的执行情况，协助党的委员会推进全面从严治党、加强党风建设和组织协调反腐败工作</a:t>
            </a:r>
            <a:r>
              <a:rPr kumimoji="0" lang="zh-CN" altLang="zh-CN"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，推动完善党和国家监督体系</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a:t>
            </a:r>
            <a:endParaRPr kumimoji="0" lang="zh-CN" altLang="zh-CN" sz="1400" b="0" i="0" u="none" strike="noStrike" cap="none" normalizeH="0" baseline="0" dirty="0" smtClean="0">
              <a:ln>
                <a:noFill/>
              </a:ln>
              <a:solidFill>
                <a:schemeClr val="tx1"/>
              </a:solidFill>
              <a:effectLst/>
              <a:latin typeface="Arial" panose="020B0604020202020204" pitchFamily="34" charset="0"/>
            </a:endParaRPr>
          </a:p>
        </p:txBody>
      </p:sp>
      <p:sp>
        <p:nvSpPr>
          <p:cNvPr id="14" name="五边形 13"/>
          <p:cNvSpPr/>
          <p:nvPr/>
        </p:nvSpPr>
        <p:spPr>
          <a:xfrm>
            <a:off x="489113" y="5214836"/>
            <a:ext cx="2091125" cy="414600"/>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1959" y="5254657"/>
            <a:ext cx="1946263" cy="369332"/>
          </a:xfrm>
          <a:prstGeom prst="rect">
            <a:avLst/>
          </a:prstGeom>
          <a:noFill/>
        </p:spPr>
        <p:txBody>
          <a:bodyPr wrap="square" rtlCol="0">
            <a:spAutoFit/>
          </a:bodyPr>
          <a:lstStyle/>
          <a:p>
            <a:r>
              <a:rPr lang="zh-CN" altLang="en-US" b="1" dirty="0" smtClean="0"/>
              <a:t>第九章  党组</a:t>
            </a:r>
            <a:endParaRPr lang="zh-CN" altLang="en-US" b="1" dirty="0"/>
          </a:p>
        </p:txBody>
      </p:sp>
      <p:sp>
        <p:nvSpPr>
          <p:cNvPr id="16" name="Rectangle 1"/>
          <p:cNvSpPr>
            <a:spLocks noChangeArrowheads="1"/>
          </p:cNvSpPr>
          <p:nvPr/>
        </p:nvSpPr>
        <p:spPr bwMode="auto">
          <a:xfrm>
            <a:off x="489113" y="5682615"/>
            <a:ext cx="10882040" cy="7591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ts val="2600"/>
              </a:lnSpc>
              <a:spcBef>
                <a:spcPct val="0"/>
              </a:spcBef>
              <a:spcAft>
                <a:spcPct val="0"/>
              </a:spcAft>
              <a:buClrTx/>
              <a:buSzTx/>
              <a:buFontTx/>
              <a:buNone/>
            </a:pP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第五十条　</a:t>
            </a:r>
            <a:r>
              <a:rPr kumimoji="0" lang="zh-CN" altLang="zh-CN"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在</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对下属单位实行集中统一领导的国家工作部门</a:t>
            </a:r>
            <a:r>
              <a:rPr kumimoji="0" lang="zh-CN" altLang="zh-CN"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和有关单位的领导机关中，</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可以建立党委，党委的产生办法、职权和工作任务，由中央另行规定。</a:t>
            </a:r>
            <a:endParaRPr kumimoji="0" lang="zh-CN" altLang="zh-CN" sz="1400" b="0" i="0" u="none" strike="noStrike" cap="none" normalizeH="0" baseline="0" dirty="0" smtClean="0">
              <a:ln>
                <a:noFill/>
              </a:ln>
              <a:solidFill>
                <a:schemeClr val="tx1"/>
              </a:solidFill>
              <a:effectLst/>
              <a:latin typeface="Arial" panose="020B0604020202020204" pitchFamily="34" charset="0"/>
            </a:endParaRPr>
          </a:p>
        </p:txBody>
      </p:sp>
      <p:sp>
        <p:nvSpPr>
          <p:cNvPr id="17" name="矩形 16"/>
          <p:cNvSpPr/>
          <p:nvPr/>
        </p:nvSpPr>
        <p:spPr>
          <a:xfrm>
            <a:off x="1067897" y="141318"/>
            <a:ext cx="3368419"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18" name="文本框 5"/>
          <p:cNvSpPr txBox="1"/>
          <p:nvPr/>
        </p:nvSpPr>
        <p:spPr>
          <a:xfrm>
            <a:off x="1402038" y="273011"/>
            <a:ext cx="2742572" cy="523220"/>
          </a:xfrm>
          <a:prstGeom prst="rect">
            <a:avLst/>
          </a:prstGeom>
          <a:noFill/>
        </p:spPr>
        <p:txBody>
          <a:bodyPr wrap="square">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党章修订对比</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Tree>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7897" y="141318"/>
            <a:ext cx="3529041"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3" name="文本框 5"/>
          <p:cNvSpPr txBox="1"/>
          <p:nvPr/>
        </p:nvSpPr>
        <p:spPr>
          <a:xfrm>
            <a:off x="1284349" y="273011"/>
            <a:ext cx="3485846" cy="523220"/>
          </a:xfrm>
          <a:prstGeom prst="rect">
            <a:avLst/>
          </a:prstGeom>
          <a:noFill/>
        </p:spPr>
        <p:txBody>
          <a:bodyPr wrap="square">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第七章“党的纪律”</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4" name="文本框 3"/>
          <p:cNvSpPr txBox="1"/>
          <p:nvPr/>
        </p:nvSpPr>
        <p:spPr>
          <a:xfrm>
            <a:off x="624547" y="1052146"/>
            <a:ext cx="10715106" cy="7291740"/>
          </a:xfrm>
          <a:prstGeom prst="rect">
            <a:avLst/>
          </a:prstGeom>
          <a:noFill/>
        </p:spPr>
        <p:txBody>
          <a:bodyPr wrap="square" rtlCol="0">
            <a:spAutoFit/>
          </a:bodyPr>
          <a:lstStyle/>
          <a:p>
            <a:pPr marL="342900" indent="-342900">
              <a:lnSpc>
                <a:spcPts val="2600"/>
              </a:lnSpc>
              <a:buFont typeface="Wingdings" panose="05000000000000000000" pitchFamily="2" charset="2"/>
              <a:buChar char="Ø"/>
            </a:pPr>
            <a:r>
              <a:rPr lang="zh-CN" altLang="zh-CN" sz="2000" dirty="0"/>
              <a:t>第三十九条　</a:t>
            </a:r>
            <a:r>
              <a:rPr lang="zh-CN" altLang="zh-CN" sz="2000" dirty="0">
                <a:solidFill>
                  <a:srgbClr val="C00000"/>
                </a:solidFill>
              </a:rPr>
              <a:t>党的纪律</a:t>
            </a:r>
            <a:r>
              <a:rPr lang="zh-CN" altLang="zh-CN" sz="2000" dirty="0"/>
              <a:t>是党的各级组织和全体党员必须遵守的行为规则，是维护党的团结统一、完成党的任务的保证。</a:t>
            </a:r>
            <a:r>
              <a:rPr lang="zh-CN" altLang="zh-CN" sz="2000" b="1" dirty="0">
                <a:solidFill>
                  <a:srgbClr val="C00000"/>
                </a:solidFill>
              </a:rPr>
              <a:t>党组织必须严格执行和维护党的纪律，共产党员必须自觉接受党的纪律的约束</a:t>
            </a:r>
            <a:r>
              <a:rPr lang="zh-CN" altLang="zh-CN" sz="2000" dirty="0" smtClean="0"/>
              <a:t>。</a:t>
            </a:r>
            <a:endParaRPr lang="en-US" altLang="zh-CN" dirty="0"/>
          </a:p>
          <a:p>
            <a:pPr marL="285750" indent="-285750">
              <a:lnSpc>
                <a:spcPts val="2600"/>
              </a:lnSpc>
              <a:spcBef>
                <a:spcPts val="1200"/>
              </a:spcBef>
              <a:buFont typeface="Wingdings" panose="05000000000000000000" pitchFamily="2" charset="2"/>
              <a:buChar char="Ø"/>
            </a:pPr>
            <a:r>
              <a:rPr lang="zh-CN" altLang="zh-CN" sz="2000" dirty="0"/>
              <a:t>第四十条　党的纪律主要包括</a:t>
            </a:r>
            <a:r>
              <a:rPr lang="zh-CN" altLang="zh-CN" sz="2000" dirty="0">
                <a:solidFill>
                  <a:srgbClr val="C00000"/>
                </a:solidFill>
              </a:rPr>
              <a:t>政治纪律、组织纪律、廉洁纪律、群众纪律、工作纪律、生活纪律</a:t>
            </a:r>
            <a:r>
              <a:rPr lang="zh-CN" altLang="zh-CN" sz="2000" dirty="0"/>
              <a:t>。</a:t>
            </a:r>
            <a:endParaRPr lang="en-US" altLang="zh-CN" sz="2000" dirty="0" smtClean="0"/>
          </a:p>
          <a:p>
            <a:pPr marL="252095">
              <a:lnSpc>
                <a:spcPts val="2200"/>
              </a:lnSpc>
              <a:spcBef>
                <a:spcPts val="800"/>
              </a:spcBef>
            </a:pPr>
            <a:r>
              <a:rPr lang="en-US" altLang="zh-CN" sz="1600" dirty="0" smtClean="0"/>
              <a:t> </a:t>
            </a:r>
            <a:r>
              <a:rPr lang="zh-CN" altLang="zh-CN" sz="1600" dirty="0" smtClean="0"/>
              <a:t>坚持</a:t>
            </a:r>
            <a:r>
              <a:rPr lang="zh-CN" altLang="zh-CN" sz="1600" dirty="0"/>
              <a:t>惩前毖后、治病救人，执纪必严、违纪必究，抓早抓小、</a:t>
            </a:r>
            <a:r>
              <a:rPr lang="zh-CN" altLang="zh-CN" sz="1600" dirty="0" smtClean="0"/>
              <a:t>防微</a:t>
            </a:r>
            <a:r>
              <a:rPr lang="zh-CN" altLang="zh-CN" sz="1600" dirty="0"/>
              <a:t>杜渐，按照错误性质和情节轻重</a:t>
            </a:r>
            <a:r>
              <a:rPr lang="zh-CN" altLang="zh-CN" sz="1600" dirty="0" smtClean="0"/>
              <a:t>，</a:t>
            </a:r>
            <a:r>
              <a:rPr lang="zh-CN" altLang="zh-CN" sz="1600" dirty="0"/>
              <a:t>给以批评</a:t>
            </a:r>
            <a:r>
              <a:rPr lang="zh-CN" altLang="zh-CN" sz="1600" dirty="0" smtClean="0"/>
              <a:t>教育</a:t>
            </a:r>
            <a:r>
              <a:rPr lang="zh-CN" altLang="en-US" sz="1600" dirty="0" smtClean="0"/>
              <a:t>、责令检查、诫勉</a:t>
            </a:r>
            <a:r>
              <a:rPr lang="zh-CN" altLang="zh-CN" sz="1600" dirty="0"/>
              <a:t>直至纪律处分。运用监督执纪“四种形态”，让“红红脸、出出汗”成为常态，党纪处分、组织调整成为管党治党的重要手段，严重违纪、严重触犯刑律的党员必须开除党籍</a:t>
            </a:r>
            <a:r>
              <a:rPr lang="zh-CN" altLang="zh-CN" sz="1600" dirty="0" smtClean="0"/>
              <a:t>。</a:t>
            </a:r>
            <a:endParaRPr lang="en-US" altLang="zh-CN" sz="1600" dirty="0" smtClean="0"/>
          </a:p>
          <a:p>
            <a:pPr marL="252095">
              <a:lnSpc>
                <a:spcPts val="2200"/>
              </a:lnSpc>
              <a:spcBef>
                <a:spcPts val="800"/>
              </a:spcBef>
            </a:pPr>
            <a:r>
              <a:rPr lang="zh-CN" altLang="zh-CN" sz="1600" dirty="0"/>
              <a:t>党内严格禁止用违反党章和国家法律的手段对待党员，严格禁止打击报复和诬告陷害。违反这些规定的组织或个人必须受到党的纪律和国家法律的追究</a:t>
            </a:r>
            <a:r>
              <a:rPr lang="zh-CN" altLang="zh-CN" sz="1600" dirty="0" smtClean="0"/>
              <a:t>。</a:t>
            </a:r>
            <a:endParaRPr lang="en-US" altLang="zh-CN" sz="1600" dirty="0" smtClean="0"/>
          </a:p>
          <a:p>
            <a:pPr marL="285750" indent="-285750">
              <a:lnSpc>
                <a:spcPts val="2600"/>
              </a:lnSpc>
              <a:spcBef>
                <a:spcPts val="1200"/>
              </a:spcBef>
              <a:buFont typeface="Wingdings" panose="05000000000000000000" pitchFamily="2" charset="2"/>
              <a:buChar char="Ø"/>
            </a:pPr>
            <a:r>
              <a:rPr lang="zh-CN" altLang="zh-CN" sz="2000" dirty="0"/>
              <a:t>第四十一条　对党员的纪律处分有五种：</a:t>
            </a:r>
            <a:r>
              <a:rPr lang="zh-CN" altLang="zh-CN" sz="2000" b="1" dirty="0">
                <a:solidFill>
                  <a:srgbClr val="C00000"/>
                </a:solidFill>
              </a:rPr>
              <a:t>警告、严重警告、撤销党内职务、留党察看、开除党籍</a:t>
            </a:r>
            <a:r>
              <a:rPr lang="zh-CN" altLang="zh-CN" sz="2000" dirty="0"/>
              <a:t>。</a:t>
            </a:r>
          </a:p>
          <a:p>
            <a:pPr marL="252095">
              <a:lnSpc>
                <a:spcPts val="2300"/>
              </a:lnSpc>
              <a:spcBef>
                <a:spcPts val="800"/>
              </a:spcBef>
            </a:pPr>
            <a:r>
              <a:rPr lang="zh-CN" altLang="zh-CN" sz="1600" dirty="0"/>
              <a:t>留党察看最长不超过</a:t>
            </a:r>
            <a:r>
              <a:rPr lang="zh-CN" altLang="zh-CN" sz="1600" b="1" dirty="0">
                <a:solidFill>
                  <a:srgbClr val="C00000"/>
                </a:solidFill>
              </a:rPr>
              <a:t>两年</a:t>
            </a:r>
            <a:r>
              <a:rPr lang="zh-CN" altLang="zh-CN" sz="1600" dirty="0"/>
              <a:t>。党员在留党察看期间没有表决权、选举权和被选举权。党员经过留党察看，确已改正错误的，应当恢复其党员的权利；坚持错误不改的，应当开除党籍。</a:t>
            </a:r>
            <a:endParaRPr lang="en-US" altLang="zh-CN" sz="1600" dirty="0"/>
          </a:p>
          <a:p>
            <a:pPr marL="252095">
              <a:lnSpc>
                <a:spcPts val="2300"/>
              </a:lnSpc>
              <a:spcBef>
                <a:spcPts val="800"/>
              </a:spcBef>
            </a:pPr>
            <a:r>
              <a:rPr lang="zh-CN" altLang="zh-CN" sz="1600" b="1" dirty="0">
                <a:solidFill>
                  <a:srgbClr val="C00000"/>
                </a:solidFill>
              </a:rPr>
              <a:t>开除党籍是党内的最高处分</a:t>
            </a:r>
            <a:r>
              <a:rPr lang="zh-CN" altLang="zh-CN" sz="1600" dirty="0"/>
              <a:t>。各级党组织在决定或批准开除党员党籍的时候，应当全面研究有关的材料和意见，采取十分慎重的态度。</a:t>
            </a:r>
          </a:p>
          <a:p>
            <a:pPr marL="252095">
              <a:lnSpc>
                <a:spcPts val="2200"/>
              </a:lnSpc>
              <a:spcBef>
                <a:spcPts val="800"/>
              </a:spcBef>
            </a:pPr>
            <a:endParaRPr lang="en-US" altLang="zh-CN" sz="1600" dirty="0" smtClean="0"/>
          </a:p>
          <a:p>
            <a:pPr marL="252095">
              <a:lnSpc>
                <a:spcPts val="2100"/>
              </a:lnSpc>
              <a:spcBef>
                <a:spcPts val="800"/>
              </a:spcBef>
            </a:pPr>
            <a:endParaRPr lang="en-US" altLang="zh-CN" sz="1600" dirty="0" smtClean="0"/>
          </a:p>
          <a:p>
            <a:endParaRPr lang="zh-CN" altLang="zh-CN" dirty="0"/>
          </a:p>
          <a:p>
            <a:endParaRPr lang="zh-CN" altLang="zh-CN" dirty="0"/>
          </a:p>
          <a:p>
            <a:endParaRPr lang="zh-CN" altLang="en-US" dirty="0"/>
          </a:p>
        </p:txBody>
      </p:sp>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7897" y="141318"/>
            <a:ext cx="3529041"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3" name="文本框 5"/>
          <p:cNvSpPr txBox="1"/>
          <p:nvPr/>
        </p:nvSpPr>
        <p:spPr>
          <a:xfrm>
            <a:off x="1293401" y="282064"/>
            <a:ext cx="3485846" cy="523220"/>
          </a:xfrm>
          <a:prstGeom prst="rect">
            <a:avLst/>
          </a:prstGeom>
          <a:noFill/>
        </p:spPr>
        <p:txBody>
          <a:bodyPr wrap="square">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第七章“党的纪律”</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4" name="文本框 3"/>
          <p:cNvSpPr txBox="1"/>
          <p:nvPr/>
        </p:nvSpPr>
        <p:spPr>
          <a:xfrm>
            <a:off x="540325" y="1057158"/>
            <a:ext cx="10715106" cy="5147563"/>
          </a:xfrm>
          <a:prstGeom prst="rect">
            <a:avLst/>
          </a:prstGeom>
          <a:noFill/>
        </p:spPr>
        <p:txBody>
          <a:bodyPr wrap="square" rtlCol="0">
            <a:spAutoFit/>
          </a:bodyPr>
          <a:lstStyle/>
          <a:p>
            <a:pPr marL="252095">
              <a:lnSpc>
                <a:spcPts val="2100"/>
              </a:lnSpc>
              <a:spcBef>
                <a:spcPts val="800"/>
              </a:spcBef>
            </a:pPr>
            <a:endParaRPr lang="en-US" altLang="zh-CN" sz="1600" dirty="0" smtClean="0"/>
          </a:p>
          <a:p>
            <a:pPr marL="285750" indent="-285750">
              <a:lnSpc>
                <a:spcPts val="2500"/>
              </a:lnSpc>
              <a:buFont typeface="Wingdings" panose="05000000000000000000" pitchFamily="2" charset="2"/>
              <a:buChar char="Ø"/>
            </a:pPr>
            <a:r>
              <a:rPr lang="zh-CN" altLang="zh-CN" dirty="0" smtClean="0"/>
              <a:t>第四十二条　对党员的纪律处分，必须</a:t>
            </a:r>
            <a:r>
              <a:rPr lang="zh-CN" altLang="zh-CN" b="1" dirty="0" smtClean="0">
                <a:solidFill>
                  <a:srgbClr val="C00000"/>
                </a:solidFill>
              </a:rPr>
              <a:t>经过支部大会讨论决定，报党的基层委员会批准</a:t>
            </a:r>
            <a:r>
              <a:rPr lang="zh-CN" altLang="zh-CN" dirty="0" smtClean="0"/>
              <a:t>；如果涉及的</a:t>
            </a:r>
            <a:r>
              <a:rPr lang="zh-CN" altLang="zh-CN" b="1" dirty="0" smtClean="0">
                <a:solidFill>
                  <a:srgbClr val="C00000"/>
                </a:solidFill>
              </a:rPr>
              <a:t>问题比较重要或复杂，或给党员以开除党籍的处分，应分别不同情况，报县级或县级以上党的纪律检查委员会审查批准</a:t>
            </a:r>
            <a:r>
              <a:rPr lang="zh-CN" altLang="zh-CN" dirty="0" smtClean="0"/>
              <a:t>。在特殊情况下，县级和县级以上各级党的委员会和纪律检查委员会有权直接决定给党员以纪律处分。</a:t>
            </a:r>
            <a:endParaRPr lang="en-US" altLang="zh-CN" dirty="0" smtClean="0"/>
          </a:p>
          <a:p>
            <a:pPr marL="252095">
              <a:lnSpc>
                <a:spcPts val="2200"/>
              </a:lnSpc>
              <a:spcBef>
                <a:spcPts val="1000"/>
              </a:spcBef>
            </a:pPr>
            <a:r>
              <a:rPr lang="zh-CN" altLang="zh-CN" sz="1600" dirty="0" smtClean="0"/>
              <a:t>对党的中央委员会委员、候补委员，给以警告、严重警告处分，由中央纪律检查委员会常务委员会审议后，报党中央批准。对地方各级党的委员会委员、候补委员，给以警告、严重警告处分，应由上一级纪律检查委员会批准，并报它的同级党的委员会备案。</a:t>
            </a:r>
          </a:p>
          <a:p>
            <a:pPr marL="252095">
              <a:lnSpc>
                <a:spcPts val="2200"/>
              </a:lnSpc>
              <a:spcBef>
                <a:spcPts val="1000"/>
              </a:spcBef>
            </a:pPr>
            <a:r>
              <a:rPr lang="zh-CN" altLang="zh-CN" sz="1600" dirty="0" smtClean="0"/>
              <a:t>对党的中央委员会和地方各级委员会的委员、候补委员，给以撤销党内职务、留党察看或开除党籍的处分，必须由本人所在的委员会全体会议三分之二以上的多数决定。在全体会议闭会期间，可以先由中央政治局和地方各级委员会常务委员会作出处理决定，待召开委员会全体会议时予以追认。对地方各级委员会委员和候补委员的上述处分，必须经过上级纪律检查委员会常务委员会审议，由这一级纪律检查委员会报同级党的委员会批准。</a:t>
            </a:r>
            <a:endParaRPr lang="en-US" altLang="zh-CN" sz="1600" dirty="0" smtClean="0"/>
          </a:p>
          <a:p>
            <a:pPr marL="252095">
              <a:lnSpc>
                <a:spcPts val="2200"/>
              </a:lnSpc>
              <a:spcBef>
                <a:spcPts val="1200"/>
              </a:spcBef>
            </a:pPr>
            <a:r>
              <a:rPr lang="zh-CN" altLang="zh-CN" sz="1600" dirty="0" smtClean="0"/>
              <a:t>严重</a:t>
            </a:r>
            <a:r>
              <a:rPr lang="zh-CN" altLang="zh-CN" sz="1600" dirty="0"/>
              <a:t>触犯刑律的中央委员会委员、候补委员，由中央政治局决定开除其党籍；严重触犯刑律的地方各级委员会委员、候补委员，由同级委员会常务委员会决定开除其党籍。</a:t>
            </a:r>
          </a:p>
          <a:p>
            <a:endParaRPr lang="zh-CN" altLang="zh-CN" dirty="0"/>
          </a:p>
          <a:p>
            <a:endParaRPr lang="zh-CN" altLang="en-US" dirty="0"/>
          </a:p>
        </p:txBody>
      </p:sp>
    </p:spTree>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66007" y="1391777"/>
            <a:ext cx="10673543" cy="5369560"/>
          </a:xfrm>
          <a:prstGeom prst="rect">
            <a:avLst/>
          </a:prstGeom>
          <a:noFill/>
        </p:spPr>
        <p:txBody>
          <a:bodyPr wrap="square" rtlCol="0">
            <a:spAutoFit/>
          </a:bodyPr>
          <a:lstStyle/>
          <a:p>
            <a:pPr marL="537845" indent="-285750" algn="l">
              <a:lnSpc>
                <a:spcPct val="150000"/>
              </a:lnSpc>
              <a:spcBef>
                <a:spcPts val="800"/>
              </a:spcBef>
              <a:buClrTx/>
              <a:buSzTx/>
              <a:buFont typeface="Wingdings" panose="05000000000000000000" pitchFamily="2" charset="2"/>
              <a:buChar char="Ø"/>
            </a:pPr>
            <a:r>
              <a:rPr lang="zh-CN" altLang="zh-CN" sz="1900" dirty="0"/>
              <a:t>第四十三条　党组织对党员作出处分决定，应当实事求是地查清事实。处分决定所依据的事实材料和处分决定必须同本人见面，听取本人说明情况和申辩。如果本人对处分决定不服，可以提出申诉，有关党组织必须负责处理或者迅速转递，不得扣压。对于确属坚持错误意见和无理要求的人，要给以批评教育。</a:t>
            </a:r>
          </a:p>
          <a:p>
            <a:pPr marL="537845" indent="-285750" algn="l">
              <a:lnSpc>
                <a:spcPct val="150000"/>
              </a:lnSpc>
              <a:spcBef>
                <a:spcPts val="800"/>
              </a:spcBef>
              <a:buClrTx/>
              <a:buSzTx/>
              <a:buFont typeface="Wingdings" panose="05000000000000000000" pitchFamily="2" charset="2"/>
              <a:buChar char="Ø"/>
            </a:pPr>
            <a:r>
              <a:rPr lang="zh-CN" altLang="zh-CN" sz="1900" dirty="0"/>
              <a:t>第四十四条　党组织如果在维护党的纪律方面失职，必须问责。</a:t>
            </a:r>
          </a:p>
          <a:p>
            <a:pPr marL="537845" indent="-285750" algn="l">
              <a:lnSpc>
                <a:spcPct val="150000"/>
              </a:lnSpc>
              <a:spcBef>
                <a:spcPts val="800"/>
              </a:spcBef>
              <a:buClrTx/>
              <a:buSzTx/>
              <a:buFont typeface="Wingdings" panose="05000000000000000000" pitchFamily="2" charset="2"/>
              <a:buChar char="Ø"/>
            </a:pPr>
            <a:r>
              <a:rPr lang="zh-CN" altLang="zh-CN" sz="1900" dirty="0"/>
              <a:t>对于严重违犯党的纪律、本身又不能纠正的党组织，上一级党的委员会在查明核实后，应根据情节严重的程度，   作出进行改组或予以解散的决定，并报再上一级党的委员会审查批准，正式宣布执行。</a:t>
            </a:r>
          </a:p>
          <a:p>
            <a:pPr marL="252095" indent="-575945">
              <a:lnSpc>
                <a:spcPts val="2200"/>
              </a:lnSpc>
              <a:spcBef>
                <a:spcPts val="800"/>
              </a:spcBef>
            </a:pPr>
            <a:endParaRPr lang="en-US" altLang="zh-CN" sz="1600" dirty="0"/>
          </a:p>
          <a:p>
            <a:pPr marL="252095" indent="-575945">
              <a:lnSpc>
                <a:spcPts val="2200"/>
              </a:lnSpc>
              <a:spcBef>
                <a:spcPts val="800"/>
              </a:spcBef>
            </a:pPr>
            <a:endParaRPr lang="zh-CN" altLang="zh-CN" sz="1600" dirty="0" smtClean="0"/>
          </a:p>
          <a:p>
            <a:pPr marL="537845" indent="-285750">
              <a:lnSpc>
                <a:spcPts val="2400"/>
              </a:lnSpc>
              <a:spcBef>
                <a:spcPts val="800"/>
              </a:spcBef>
              <a:buFont typeface="Wingdings" panose="05000000000000000000" pitchFamily="2" charset="2"/>
              <a:buChar char="Ø"/>
            </a:pPr>
            <a:endParaRPr lang="zh-CN" altLang="zh-CN" dirty="0"/>
          </a:p>
          <a:p>
            <a:pPr marL="252095">
              <a:lnSpc>
                <a:spcPts val="2200"/>
              </a:lnSpc>
              <a:spcBef>
                <a:spcPts val="800"/>
              </a:spcBef>
            </a:pPr>
            <a:endParaRPr lang="en-US" altLang="zh-CN" sz="1600" dirty="0" smtClean="0"/>
          </a:p>
        </p:txBody>
      </p:sp>
      <p:sp>
        <p:nvSpPr>
          <p:cNvPr id="5" name="矩形 4"/>
          <p:cNvSpPr/>
          <p:nvPr/>
        </p:nvSpPr>
        <p:spPr>
          <a:xfrm>
            <a:off x="1067897" y="141318"/>
            <a:ext cx="3529041"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6" name="文本框 5"/>
          <p:cNvSpPr txBox="1"/>
          <p:nvPr/>
        </p:nvSpPr>
        <p:spPr>
          <a:xfrm>
            <a:off x="1284349" y="273011"/>
            <a:ext cx="3485846" cy="523220"/>
          </a:xfrm>
          <a:prstGeom prst="rect">
            <a:avLst/>
          </a:prstGeom>
          <a:noFill/>
        </p:spPr>
        <p:txBody>
          <a:bodyPr wrap="square">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第七章“党的纪律”</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Tree>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66007" y="1391777"/>
            <a:ext cx="10673543" cy="4882515"/>
          </a:xfrm>
          <a:prstGeom prst="rect">
            <a:avLst/>
          </a:prstGeom>
          <a:noFill/>
        </p:spPr>
        <p:txBody>
          <a:bodyPr wrap="square" rtlCol="0">
            <a:spAutoFit/>
          </a:bodyPr>
          <a:lstStyle/>
          <a:p>
            <a:pPr marL="537845" indent="-285750" algn="l" latinLnBrk="0">
              <a:lnSpc>
                <a:spcPct val="150000"/>
              </a:lnSpc>
              <a:spcBef>
                <a:spcPts val="800"/>
              </a:spcBef>
              <a:buClrTx/>
              <a:buSzTx/>
              <a:buFont typeface="Wingdings" panose="05000000000000000000" pitchFamily="2" charset="2"/>
              <a:buChar char="Ø"/>
            </a:pPr>
            <a:r>
              <a:rPr lang="zh-CN" altLang="zh-CN" sz="1900" dirty="0"/>
              <a:t>全党必须深刻领悟“两个确立”的决定性意义，更加自觉地维护习近平总书记党中央的核心、全党的核心地位，更加自觉地维护以习近平同志为核心的党中央权威和集中统一领导，全面贯彻习近平新时代中国特色社会主义思想，坚定不移在思想上政治上行动上同以习近平同志为核心的党中央保持高度一致 。</a:t>
            </a:r>
          </a:p>
          <a:p>
            <a:pPr marL="537845" indent="-285750" algn="l" latinLnBrk="0">
              <a:lnSpc>
                <a:spcPct val="150000"/>
              </a:lnSpc>
              <a:spcBef>
                <a:spcPts val="800"/>
              </a:spcBef>
              <a:buClrTx/>
              <a:buSzTx/>
              <a:buFont typeface="Wingdings" panose="05000000000000000000" pitchFamily="2" charset="2"/>
              <a:buChar char="Ø"/>
            </a:pPr>
            <a:r>
              <a:rPr lang="zh-CN" altLang="zh-CN" sz="1900" dirty="0"/>
              <a:t>党的各级组织和全体党员在以习近平同志为核心的党中央坚强领导下，高举中国特色社会主义伟大旗帜，弘扬伟大建党精神，增强“四个意识”、坚定“四个自信”、做到“两个维护”，更加自觉地学习党章、遵守党章、贯彻党章、维护党章，为全面建设社会主义现代化国家、全面推进中华民族伟大复兴而团结奋斗 。</a:t>
            </a:r>
          </a:p>
          <a:p>
            <a:pPr marL="252095" indent="-575945">
              <a:lnSpc>
                <a:spcPts val="2200"/>
              </a:lnSpc>
              <a:spcBef>
                <a:spcPts val="800"/>
              </a:spcBef>
            </a:pPr>
            <a:endParaRPr lang="zh-CN" altLang="zh-CN" sz="1600" dirty="0" smtClean="0"/>
          </a:p>
          <a:p>
            <a:pPr marL="537845" indent="-285750">
              <a:lnSpc>
                <a:spcPts val="2400"/>
              </a:lnSpc>
              <a:spcBef>
                <a:spcPts val="800"/>
              </a:spcBef>
              <a:buFont typeface="Wingdings" panose="05000000000000000000" pitchFamily="2" charset="2"/>
              <a:buChar char="Ø"/>
            </a:pPr>
            <a:endParaRPr lang="zh-CN" altLang="zh-CN" dirty="0"/>
          </a:p>
          <a:p>
            <a:pPr marL="252095">
              <a:lnSpc>
                <a:spcPts val="2200"/>
              </a:lnSpc>
              <a:spcBef>
                <a:spcPts val="800"/>
              </a:spcBef>
            </a:pPr>
            <a:endParaRPr lang="en-US" altLang="zh-CN" sz="1600" dirty="0" smtClean="0"/>
          </a:p>
        </p:txBody>
      </p:sp>
      <p:sp>
        <p:nvSpPr>
          <p:cNvPr id="5" name="矩形 4"/>
          <p:cNvSpPr/>
          <p:nvPr/>
        </p:nvSpPr>
        <p:spPr>
          <a:xfrm>
            <a:off x="1101090" y="141605"/>
            <a:ext cx="6252845" cy="772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6" name="文本框 5"/>
          <p:cNvSpPr txBox="1"/>
          <p:nvPr/>
        </p:nvSpPr>
        <p:spPr>
          <a:xfrm>
            <a:off x="1284605" y="273050"/>
            <a:ext cx="5934710" cy="521970"/>
          </a:xfrm>
          <a:prstGeom prst="rect">
            <a:avLst/>
          </a:prstGeom>
          <a:noFill/>
        </p:spPr>
        <p:txBody>
          <a:bodyPr wrap="square">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贯彻落实《中国共产党章程》的要求</a:t>
            </a:r>
          </a:p>
        </p:txBody>
      </p:sp>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66007" y="1391777"/>
            <a:ext cx="10673543" cy="3312795"/>
          </a:xfrm>
          <a:prstGeom prst="rect">
            <a:avLst/>
          </a:prstGeom>
          <a:noFill/>
        </p:spPr>
        <p:txBody>
          <a:bodyPr wrap="square" rtlCol="0">
            <a:spAutoFit/>
          </a:bodyPr>
          <a:lstStyle/>
          <a:p>
            <a:pPr marL="537845" indent="-285750" algn="l">
              <a:lnSpc>
                <a:spcPct val="150000"/>
              </a:lnSpc>
              <a:spcBef>
                <a:spcPts val="800"/>
              </a:spcBef>
              <a:buClrTx/>
              <a:buSzTx/>
              <a:buFont typeface="Wingdings" panose="05000000000000000000" pitchFamily="2" charset="2"/>
              <a:buChar char="Ø"/>
            </a:pPr>
            <a:r>
              <a:rPr lang="zh-CN" altLang="zh-CN" sz="1900" dirty="0"/>
              <a:t>我们党作为世界上最大的马克思主义执政党，要始终赢得人民拥护、巩固长期执政地位，必须时刻保持解决大党独有难题的清醒和坚定 。</a:t>
            </a:r>
          </a:p>
          <a:p>
            <a:pPr marL="537845" indent="-285750" algn="l">
              <a:lnSpc>
                <a:spcPct val="150000"/>
              </a:lnSpc>
              <a:spcBef>
                <a:spcPts val="800"/>
              </a:spcBef>
              <a:buClrTx/>
              <a:buSzTx/>
              <a:buFont typeface="Wingdings" panose="05000000000000000000" pitchFamily="2" charset="2"/>
              <a:buChar char="Ø"/>
            </a:pPr>
            <a:endParaRPr lang="zh-CN" altLang="zh-CN" sz="1900" dirty="0"/>
          </a:p>
          <a:p>
            <a:pPr marL="537845" indent="-285750" algn="l">
              <a:lnSpc>
                <a:spcPct val="150000"/>
              </a:lnSpc>
              <a:spcBef>
                <a:spcPts val="800"/>
              </a:spcBef>
              <a:buClrTx/>
              <a:buSzTx/>
              <a:buFont typeface="Wingdings" panose="05000000000000000000" pitchFamily="2" charset="2"/>
              <a:buChar char="Ø"/>
            </a:pPr>
            <a:r>
              <a:rPr lang="zh-CN" altLang="zh-CN" sz="1900" dirty="0"/>
              <a:t>全面从严治党永远在路上，党的自我革命永远在路上，决不能有松劲歇脚、疲劳厌战的情绪，必须持之以恒推进全面从严治党，深入推进新时代党的建设新的伟大工程，以党的自我革命引领社会革命。</a:t>
            </a:r>
          </a:p>
          <a:p>
            <a:pPr marL="252095">
              <a:lnSpc>
                <a:spcPts val="2200"/>
              </a:lnSpc>
              <a:spcBef>
                <a:spcPts val="800"/>
              </a:spcBef>
            </a:pPr>
            <a:endParaRPr lang="en-US" altLang="zh-CN" sz="1600" dirty="0" smtClean="0"/>
          </a:p>
        </p:txBody>
      </p:sp>
      <p:sp>
        <p:nvSpPr>
          <p:cNvPr id="5" name="矩形 4"/>
          <p:cNvSpPr/>
          <p:nvPr/>
        </p:nvSpPr>
        <p:spPr>
          <a:xfrm>
            <a:off x="1068070" y="184150"/>
            <a:ext cx="6230620" cy="772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6" name="文本框 5"/>
          <p:cNvSpPr txBox="1"/>
          <p:nvPr/>
        </p:nvSpPr>
        <p:spPr>
          <a:xfrm>
            <a:off x="1284605" y="273050"/>
            <a:ext cx="6059805" cy="521970"/>
          </a:xfrm>
          <a:prstGeom prst="rect">
            <a:avLst/>
          </a:prstGeom>
          <a:noFill/>
        </p:spPr>
        <p:txBody>
          <a:bodyPr wrap="square">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贯彻落实《中国共产党章程》的要求</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72692" y="2617855"/>
            <a:ext cx="3828515" cy="1200329"/>
          </a:xfrm>
          <a:prstGeom prst="rect">
            <a:avLst/>
          </a:prstGeom>
          <a:noFill/>
        </p:spPr>
        <p:txBody>
          <a:bodyPr wrap="square" lIns="91440" tIns="45720" rIns="91440" bIns="45720">
            <a:spAutoFit/>
          </a:bodyPr>
          <a:lstStyle/>
          <a:p>
            <a:pPr algn="ctr"/>
            <a:r>
              <a:rPr lang="zh-CN" altLang="en-US" sz="7200" b="1" dirty="0" smtClean="0">
                <a:ln w="22225">
                  <a:solidFill>
                    <a:schemeClr val="accent2"/>
                  </a:solidFill>
                  <a:prstDash val="solid"/>
                </a:ln>
                <a:solidFill>
                  <a:srgbClr val="C00000"/>
                </a:solidFill>
              </a:rPr>
              <a:t>谢  谢</a:t>
            </a:r>
            <a:endParaRPr lang="zh-CN" altLang="en-US" sz="7200" b="1" cap="none" spc="0" dirty="0">
              <a:ln w="22225">
                <a:solidFill>
                  <a:schemeClr val="accent2"/>
                </a:solidFill>
                <a:prstDash val="solid"/>
              </a:ln>
              <a:solidFill>
                <a:srgbClr val="C00000"/>
              </a:solidFill>
              <a:effectLst/>
            </a:endParaRPr>
          </a:p>
        </p:txBody>
      </p:sp>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274312" y="1602228"/>
            <a:ext cx="3445978" cy="296146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9D9D9">
              <a:alpha val="56078"/>
            </a:srgbClr>
          </a:solidFill>
          <a:ln w="9525" cap="flat">
            <a:noFill/>
            <a:prstDash val="solid"/>
            <a:miter lim="800000"/>
          </a:ln>
        </p:spPr>
        <p:txBody>
          <a:bodyPr vert="horz" wrap="square" lIns="96415" tIns="48207" rIns="96415" bIns="48207" numCol="1" anchor="t" anchorCtr="0" compatLnSpc="1"/>
          <a:lstStyle/>
          <a:p>
            <a:endParaRPr lang="zh-CN" altLang="en-US" sz="100"/>
          </a:p>
        </p:txBody>
      </p:sp>
      <p:sp>
        <p:nvSpPr>
          <p:cNvPr id="7" name="TextBox 79"/>
          <p:cNvSpPr txBox="1"/>
          <p:nvPr/>
        </p:nvSpPr>
        <p:spPr>
          <a:xfrm>
            <a:off x="1105759" y="2598494"/>
            <a:ext cx="1806057" cy="1065676"/>
          </a:xfrm>
          <a:prstGeom prst="rect">
            <a:avLst/>
          </a:prstGeom>
          <a:noFill/>
        </p:spPr>
        <p:txBody>
          <a:bodyPr wrap="square" rtlCol="0">
            <a:spAutoFit/>
          </a:bodyPr>
          <a:lstStyle/>
          <a:p>
            <a:pPr algn="ctr"/>
            <a:r>
              <a:rPr lang="zh-CN" altLang="en-US" sz="6325" b="1" dirty="0">
                <a:solidFill>
                  <a:srgbClr val="FF0000"/>
                </a:solidFill>
                <a:latin typeface="微软雅黑" panose="020B0503020204020204" pitchFamily="34" charset="-122"/>
                <a:ea typeface="微软雅黑" panose="020B0503020204020204" pitchFamily="34" charset="-122"/>
              </a:rPr>
              <a:t>目录</a:t>
            </a:r>
          </a:p>
        </p:txBody>
      </p:sp>
      <p:sp>
        <p:nvSpPr>
          <p:cNvPr id="8" name="圆角矩形 7"/>
          <p:cNvSpPr/>
          <p:nvPr/>
        </p:nvSpPr>
        <p:spPr>
          <a:xfrm>
            <a:off x="3553508" y="3204072"/>
            <a:ext cx="6646200" cy="79115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9" name="文本框 9"/>
          <p:cNvSpPr txBox="1"/>
          <p:nvPr/>
        </p:nvSpPr>
        <p:spPr>
          <a:xfrm>
            <a:off x="4044695" y="3332629"/>
            <a:ext cx="6095399" cy="503903"/>
          </a:xfrm>
          <a:prstGeom prst="rect">
            <a:avLst/>
          </a:prstGeom>
          <a:noFill/>
        </p:spPr>
        <p:txBody>
          <a:bodyPr wrap="square" lIns="72311" tIns="36155" rIns="72311" bIns="36155" rtlCol="0">
            <a:spAutoFit/>
          </a:bodyPr>
          <a:lstStyle/>
          <a:p>
            <a:pPr marL="0" lvl="1"/>
            <a:r>
              <a:rPr lang="zh-CN" altLang="en-US" sz="2800" b="1" dirty="0" smtClean="0">
                <a:solidFill>
                  <a:schemeClr val="bg1"/>
                </a:solidFill>
                <a:latin typeface="Times New Roman" panose="02020603050405020304" charset="0"/>
                <a:ea typeface="微软雅黑" panose="020B0503020204020204" pitchFamily="34" charset="-122"/>
                <a:cs typeface="Times New Roman" panose="02020603050405020304" charset="0"/>
                <a:sym typeface="+mn-ea"/>
              </a:rPr>
              <a:t>三、</a:t>
            </a:r>
            <a:r>
              <a:rPr lang="en-US"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a:t>
            </a:r>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a:t>
            </a:r>
            <a:r>
              <a:rPr lang="en-US"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a:t>
            </a:r>
            <a:r>
              <a:rPr lang="zh-CN" altLang="en-US" sz="2800" b="1" dirty="0" smtClean="0">
                <a:solidFill>
                  <a:schemeClr val="bg1"/>
                </a:solidFill>
                <a:latin typeface="Times New Roman" panose="02020603050405020304" charset="0"/>
                <a:ea typeface="微软雅黑" panose="020B0503020204020204" pitchFamily="34" charset="-122"/>
                <a:cs typeface="Times New Roman" panose="02020603050405020304" charset="0"/>
                <a:sym typeface="+mn-ea"/>
              </a:rPr>
              <a:t>第七章“党的纪律”</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0" name="圆角矩形 9"/>
          <p:cNvSpPr/>
          <p:nvPr/>
        </p:nvSpPr>
        <p:spPr>
          <a:xfrm>
            <a:off x="3554114" y="2112768"/>
            <a:ext cx="6585980" cy="79115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11" name="文本框 9"/>
          <p:cNvSpPr txBox="1"/>
          <p:nvPr/>
        </p:nvSpPr>
        <p:spPr>
          <a:xfrm>
            <a:off x="4005177" y="2265945"/>
            <a:ext cx="6635658" cy="503903"/>
          </a:xfrm>
          <a:prstGeom prst="rect">
            <a:avLst/>
          </a:prstGeom>
          <a:noFill/>
        </p:spPr>
        <p:txBody>
          <a:bodyPr wrap="square" lIns="72311" tIns="36155" rIns="72311" bIns="36155" rtlCol="0">
            <a:spAutoFit/>
          </a:bodyPr>
          <a:lstStyle/>
          <a:p>
            <a:pPr marL="0" lvl="1" algn="l">
              <a:buClrTx/>
              <a:buSzTx/>
              <a:buFontTx/>
            </a:pPr>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二</a:t>
            </a:r>
            <a:r>
              <a:rPr lang="zh-CN" altLang="en-US" sz="2800" b="1" dirty="0" smtClean="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、党章修订对比</a:t>
            </a:r>
            <a:endParaRPr lang="zh-CN" sz="2800" b="1" dirty="0" smtClean="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2" name="圆角矩形 11"/>
          <p:cNvSpPr/>
          <p:nvPr/>
        </p:nvSpPr>
        <p:spPr>
          <a:xfrm>
            <a:off x="3535280" y="1034986"/>
            <a:ext cx="6604814" cy="79115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13" name="文本框 12"/>
          <p:cNvSpPr txBox="1"/>
          <p:nvPr/>
        </p:nvSpPr>
        <p:spPr>
          <a:xfrm>
            <a:off x="3994611" y="1209621"/>
            <a:ext cx="6635658" cy="503903"/>
          </a:xfrm>
          <a:prstGeom prst="rect">
            <a:avLst/>
          </a:prstGeom>
          <a:noFill/>
        </p:spPr>
        <p:txBody>
          <a:bodyPr wrap="square" lIns="72311" tIns="36155" rIns="72311" bIns="36155" rtlCol="0">
            <a:spAutoFit/>
          </a:bodyPr>
          <a:lstStyle/>
          <a:p>
            <a:pPr marL="0" lvl="1" algn="l">
              <a:buClrTx/>
              <a:buSzTx/>
              <a:buFontTx/>
            </a:pPr>
            <a:r>
              <a:rPr lang="zh-CN" altLang="en-US" sz="2800" b="1" dirty="0" smtClean="0">
                <a:solidFill>
                  <a:schemeClr val="bg1"/>
                </a:solidFill>
                <a:latin typeface="Times New Roman" panose="02020603050405020304" charset="0"/>
                <a:ea typeface="微软雅黑" panose="020B0503020204020204" pitchFamily="34" charset="-122"/>
                <a:cs typeface="Times New Roman" panose="02020603050405020304" charset="0"/>
                <a:sym typeface="+mn-ea"/>
              </a:rPr>
              <a:t>一、党章的基本内容</a:t>
            </a:r>
            <a:endParaRPr lang="zh-CN" sz="2800" b="1" dirty="0" smtClean="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4" name="圆角矩形 13"/>
          <p:cNvSpPr/>
          <p:nvPr/>
        </p:nvSpPr>
        <p:spPr>
          <a:xfrm>
            <a:off x="3570134" y="4429448"/>
            <a:ext cx="6604814" cy="79115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15" name="文本框 14"/>
          <p:cNvSpPr txBox="1"/>
          <p:nvPr/>
        </p:nvSpPr>
        <p:spPr>
          <a:xfrm>
            <a:off x="4029465" y="4604083"/>
            <a:ext cx="6635658" cy="503903"/>
          </a:xfrm>
          <a:prstGeom prst="rect">
            <a:avLst/>
          </a:prstGeom>
          <a:noFill/>
        </p:spPr>
        <p:txBody>
          <a:bodyPr wrap="square" lIns="72311" tIns="36155" rIns="72311" bIns="36155" rtlCol="0">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四、贯彻落实</a:t>
            </a:r>
            <a:r>
              <a:rPr lang="zh-CN" altLang="en-US" sz="2800" b="1" dirty="0" smtClean="0">
                <a:solidFill>
                  <a:schemeClr val="bg1"/>
                </a:solidFill>
                <a:latin typeface="Times New Roman" panose="02020603050405020304" charset="0"/>
                <a:ea typeface="微软雅黑" panose="020B0503020204020204" pitchFamily="34" charset="-122"/>
                <a:cs typeface="Times New Roman" panose="02020603050405020304" charset="0"/>
                <a:sym typeface="+mn-ea"/>
              </a:rPr>
              <a:t>《中国共产党章程》</a:t>
            </a:r>
            <a:endParaRPr lang="zh-CN" sz="2800" b="1" dirty="0" smtClean="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7897" y="141318"/>
            <a:ext cx="3368419"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3" name="文本框 5"/>
          <p:cNvSpPr txBox="1"/>
          <p:nvPr/>
        </p:nvSpPr>
        <p:spPr>
          <a:xfrm>
            <a:off x="1383932" y="263958"/>
            <a:ext cx="2742572" cy="523220"/>
          </a:xfrm>
          <a:prstGeom prst="rect">
            <a:avLst/>
          </a:prstGeom>
          <a:noFill/>
        </p:spPr>
        <p:txBody>
          <a:bodyPr wrap="square">
            <a:spAutoFit/>
          </a:bodyPr>
          <a:lstStyle/>
          <a:p>
            <a:pPr marL="0" lvl="1"/>
            <a:r>
              <a:rPr lang="zh-CN" altLang="en-US" sz="2800" b="1" dirty="0" smtClean="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党章的基本内容</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0" name="矩形 9"/>
          <p:cNvSpPr/>
          <p:nvPr/>
        </p:nvSpPr>
        <p:spPr>
          <a:xfrm>
            <a:off x="558295" y="1250836"/>
            <a:ext cx="10658948" cy="2067233"/>
          </a:xfrm>
          <a:prstGeom prst="rect">
            <a:avLst/>
          </a:prstGeom>
        </p:spPr>
        <p:txBody>
          <a:bodyPr wrap="square">
            <a:spAutoFit/>
          </a:bodyPr>
          <a:lstStyle/>
          <a:p>
            <a:pPr marL="285750" indent="-285750">
              <a:lnSpc>
                <a:spcPts val="2600"/>
              </a:lnSpc>
              <a:buFont typeface="Wingdings" panose="05000000000000000000" pitchFamily="2" charset="2"/>
              <a:buChar char="Ø"/>
            </a:pPr>
            <a:r>
              <a:rPr lang="en-US" altLang="zh-CN" dirty="0">
                <a:solidFill>
                  <a:srgbClr val="333333"/>
                </a:solidFill>
                <a:latin typeface="Arial" panose="020B0604020202020204" pitchFamily="34" charset="0"/>
              </a:rPr>
              <a:t>《</a:t>
            </a:r>
            <a:r>
              <a:rPr lang="zh-CN" altLang="en-US" dirty="0">
                <a:solidFill>
                  <a:srgbClr val="333333"/>
                </a:solidFill>
                <a:latin typeface="Arial" panose="020B0604020202020204" pitchFamily="34" charset="0"/>
              </a:rPr>
              <a:t>中国共产党章程</a:t>
            </a:r>
            <a:r>
              <a:rPr lang="en-US" altLang="zh-CN" dirty="0">
                <a:solidFill>
                  <a:srgbClr val="333333"/>
                </a:solidFill>
                <a:latin typeface="Arial" panose="020B0604020202020204" pitchFamily="34" charset="0"/>
              </a:rPr>
              <a:t>》</a:t>
            </a:r>
            <a:r>
              <a:rPr lang="zh-CN" altLang="en-US" dirty="0">
                <a:solidFill>
                  <a:srgbClr val="333333"/>
                </a:solidFill>
                <a:latin typeface="Arial" panose="020B0604020202020204" pitchFamily="34" charset="0"/>
              </a:rPr>
              <a:t>是</a:t>
            </a:r>
            <a:r>
              <a:rPr lang="zh-CN" altLang="en-US" b="1" dirty="0">
                <a:solidFill>
                  <a:srgbClr val="FF0000"/>
                </a:solidFill>
                <a:latin typeface="Arial" panose="020B0604020202020204" pitchFamily="34" charset="0"/>
              </a:rPr>
              <a:t>全党最高的政治行为规范，是管党治党的总章程、总规矩，是中国共产党最根本的党内法规</a:t>
            </a:r>
            <a:r>
              <a:rPr lang="zh-CN" altLang="en-US" dirty="0">
                <a:solidFill>
                  <a:srgbClr val="333333"/>
                </a:solidFill>
                <a:latin typeface="Arial" panose="020B0604020202020204" pitchFamily="34" charset="0"/>
              </a:rPr>
              <a:t>。党章规定了党的性质和宗旨、路线和纲领、指导思想和奋斗目标、组织原则和组织机构</a:t>
            </a:r>
            <a:r>
              <a:rPr lang="zh-CN" altLang="en-US" dirty="0" smtClean="0">
                <a:solidFill>
                  <a:srgbClr val="333333"/>
                </a:solidFill>
                <a:latin typeface="Arial" panose="020B0604020202020204" pitchFamily="34" charset="0"/>
              </a:rPr>
              <a:t>、党员义务和</a:t>
            </a:r>
            <a:r>
              <a:rPr lang="zh-CN" altLang="en-US" dirty="0">
                <a:solidFill>
                  <a:srgbClr val="333333"/>
                </a:solidFill>
                <a:latin typeface="Arial" panose="020B0604020202020204" pitchFamily="34" charset="0"/>
              </a:rPr>
              <a:t>权利以及党的纪律等重要内容</a:t>
            </a:r>
            <a:r>
              <a:rPr lang="zh-CN" altLang="en-US" dirty="0" smtClean="0">
                <a:solidFill>
                  <a:srgbClr val="333333"/>
                </a:solidFill>
                <a:latin typeface="Arial" panose="020B0604020202020204" pitchFamily="34" charset="0"/>
              </a:rPr>
              <a:t>。</a:t>
            </a:r>
            <a:endParaRPr lang="en-US" altLang="zh-CN" dirty="0" smtClean="0">
              <a:solidFill>
                <a:srgbClr val="333333"/>
              </a:solidFill>
              <a:latin typeface="Arial" panose="020B0604020202020204" pitchFamily="34" charset="0"/>
            </a:endParaRPr>
          </a:p>
          <a:p>
            <a:pPr marL="285750" indent="-285750">
              <a:lnSpc>
                <a:spcPts val="2600"/>
              </a:lnSpc>
              <a:spcBef>
                <a:spcPts val="1200"/>
              </a:spcBef>
              <a:buFont typeface="Wingdings" panose="05000000000000000000" pitchFamily="2" charset="2"/>
              <a:buChar char="Ø"/>
            </a:pPr>
            <a:r>
              <a:rPr lang="zh-CN" altLang="en-US" dirty="0" smtClean="0"/>
              <a:t>现行</a:t>
            </a:r>
            <a:r>
              <a:rPr lang="zh-CN" altLang="en-US" dirty="0"/>
              <a:t>的中国共产党章程</a:t>
            </a:r>
            <a:r>
              <a:rPr lang="zh-CN" altLang="en-US" dirty="0" smtClean="0"/>
              <a:t>由中国共产党第二十次全国代表大会部分</a:t>
            </a:r>
            <a:r>
              <a:rPr lang="zh-CN" altLang="en-US" dirty="0"/>
              <a:t>修改，</a:t>
            </a:r>
            <a:r>
              <a:rPr lang="en-US" altLang="zh-CN" dirty="0">
                <a:solidFill>
                  <a:srgbClr val="FF0000"/>
                </a:solidFill>
              </a:rPr>
              <a:t>2022</a:t>
            </a:r>
            <a:r>
              <a:rPr lang="zh-CN" altLang="en-US" dirty="0">
                <a:solidFill>
                  <a:srgbClr val="FF0000"/>
                </a:solidFill>
              </a:rPr>
              <a:t>年</a:t>
            </a:r>
            <a:r>
              <a:rPr lang="en-US" altLang="zh-CN" dirty="0">
                <a:solidFill>
                  <a:srgbClr val="FF0000"/>
                </a:solidFill>
              </a:rPr>
              <a:t>10</a:t>
            </a:r>
            <a:r>
              <a:rPr lang="zh-CN" altLang="en-US" dirty="0">
                <a:solidFill>
                  <a:srgbClr val="FF0000"/>
                </a:solidFill>
              </a:rPr>
              <a:t>月</a:t>
            </a:r>
            <a:r>
              <a:rPr lang="en-US" altLang="zh-CN" dirty="0">
                <a:solidFill>
                  <a:srgbClr val="FF0000"/>
                </a:solidFill>
              </a:rPr>
              <a:t>22</a:t>
            </a:r>
            <a:r>
              <a:rPr lang="zh-CN" altLang="en-US" dirty="0">
                <a:solidFill>
                  <a:srgbClr val="FF0000"/>
                </a:solidFill>
              </a:rPr>
              <a:t>日</a:t>
            </a:r>
            <a:r>
              <a:rPr lang="zh-CN" altLang="en-US" dirty="0"/>
              <a:t>审议通过</a:t>
            </a:r>
            <a:r>
              <a:rPr lang="zh-CN" altLang="en-US" dirty="0" smtClean="0"/>
              <a:t>。</a:t>
            </a:r>
            <a:endParaRPr lang="en-US" altLang="zh-CN" dirty="0" smtClean="0"/>
          </a:p>
          <a:p>
            <a:pPr marL="285750" indent="-285750">
              <a:lnSpc>
                <a:spcPts val="2600"/>
              </a:lnSpc>
              <a:spcBef>
                <a:spcPts val="1200"/>
              </a:spcBef>
              <a:buFont typeface="Wingdings" panose="05000000000000000000" pitchFamily="2" charset="2"/>
              <a:buChar char="Ø"/>
            </a:pPr>
            <a:r>
              <a:rPr lang="zh-CN" altLang="en-US" dirty="0" smtClean="0"/>
              <a:t>包括：总纲和具体条文，其中具体条文</a:t>
            </a:r>
            <a:r>
              <a:rPr lang="zh-CN" altLang="en-US" b="1" dirty="0" smtClean="0">
                <a:solidFill>
                  <a:srgbClr val="FF0000"/>
                </a:solidFill>
              </a:rPr>
              <a:t>共十一章</a:t>
            </a:r>
            <a:r>
              <a:rPr lang="zh-CN" altLang="en-US" dirty="0" smtClean="0"/>
              <a:t>，共计</a:t>
            </a:r>
            <a:r>
              <a:rPr lang="zh-CN" altLang="en-US" b="1" dirty="0" smtClean="0">
                <a:solidFill>
                  <a:srgbClr val="FF0000"/>
                </a:solidFill>
              </a:rPr>
              <a:t>五十五条</a:t>
            </a:r>
            <a:r>
              <a:rPr lang="zh-CN" altLang="en-US" dirty="0" smtClean="0"/>
              <a:t>。</a:t>
            </a:r>
            <a:endParaRPr lang="en-US" altLang="zh-CN" dirty="0" smtClean="0"/>
          </a:p>
        </p:txBody>
      </p:sp>
      <p:sp>
        <p:nvSpPr>
          <p:cNvPr id="11" name="矩形 10"/>
          <p:cNvSpPr/>
          <p:nvPr/>
        </p:nvSpPr>
        <p:spPr>
          <a:xfrm>
            <a:off x="805758" y="3657600"/>
            <a:ext cx="724278" cy="214567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bg1"/>
                </a:solidFill>
                <a:latin typeface="仿宋" panose="02010609060101010101" pitchFamily="49" charset="-122"/>
                <a:ea typeface="仿宋" panose="02010609060101010101" pitchFamily="49" charset="-122"/>
              </a:rPr>
              <a:t>总</a:t>
            </a:r>
            <a:endParaRPr lang="en-US" altLang="zh-CN" sz="2800" b="1" dirty="0" smtClean="0">
              <a:solidFill>
                <a:schemeClr val="bg1"/>
              </a:solidFill>
              <a:latin typeface="仿宋" panose="02010609060101010101" pitchFamily="49" charset="-122"/>
              <a:ea typeface="仿宋" panose="02010609060101010101" pitchFamily="49" charset="-122"/>
            </a:endParaRPr>
          </a:p>
          <a:p>
            <a:pPr algn="ctr"/>
            <a:r>
              <a:rPr lang="zh-CN" altLang="en-US" sz="2800" b="1" dirty="0" smtClean="0">
                <a:solidFill>
                  <a:schemeClr val="bg1"/>
                </a:solidFill>
                <a:latin typeface="仿宋" panose="02010609060101010101" pitchFamily="49" charset="-122"/>
                <a:ea typeface="仿宋" panose="02010609060101010101" pitchFamily="49" charset="-122"/>
              </a:rPr>
              <a:t>纲</a:t>
            </a:r>
            <a:endParaRPr lang="zh-CN" altLang="en-US" sz="2800" b="1" dirty="0">
              <a:solidFill>
                <a:schemeClr val="bg1"/>
              </a:solidFill>
              <a:latin typeface="仿宋" panose="02010609060101010101" pitchFamily="49" charset="-122"/>
              <a:ea typeface="仿宋" panose="02010609060101010101" pitchFamily="49" charset="-122"/>
            </a:endParaRPr>
          </a:p>
        </p:txBody>
      </p:sp>
      <p:sp>
        <p:nvSpPr>
          <p:cNvPr id="12" name="矩形 11"/>
          <p:cNvSpPr/>
          <p:nvPr/>
        </p:nvSpPr>
        <p:spPr>
          <a:xfrm>
            <a:off x="1846914" y="3693815"/>
            <a:ext cx="2381062" cy="4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第一章 党员</a:t>
            </a:r>
            <a:endParaRPr lang="zh-CN" altLang="en-US" dirty="0"/>
          </a:p>
        </p:txBody>
      </p:sp>
      <p:sp>
        <p:nvSpPr>
          <p:cNvPr id="13" name="矩形 12"/>
          <p:cNvSpPr/>
          <p:nvPr/>
        </p:nvSpPr>
        <p:spPr>
          <a:xfrm>
            <a:off x="1846913" y="4208354"/>
            <a:ext cx="2381063" cy="4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第二章 党的组织制度</a:t>
            </a:r>
            <a:endParaRPr lang="zh-CN" altLang="en-US" dirty="0"/>
          </a:p>
        </p:txBody>
      </p:sp>
      <p:sp>
        <p:nvSpPr>
          <p:cNvPr id="14" name="矩形 13"/>
          <p:cNvSpPr/>
          <p:nvPr/>
        </p:nvSpPr>
        <p:spPr>
          <a:xfrm>
            <a:off x="1846913" y="4792329"/>
            <a:ext cx="2381063" cy="4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第三章 党的中央组织</a:t>
            </a:r>
            <a:endParaRPr lang="zh-CN" altLang="en-US" dirty="0"/>
          </a:p>
        </p:txBody>
      </p:sp>
      <p:sp>
        <p:nvSpPr>
          <p:cNvPr id="15" name="矩形 14"/>
          <p:cNvSpPr/>
          <p:nvPr/>
        </p:nvSpPr>
        <p:spPr>
          <a:xfrm>
            <a:off x="1846913" y="5376304"/>
            <a:ext cx="2381063" cy="4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第四章 党的地方组织</a:t>
            </a:r>
            <a:endParaRPr lang="zh-CN" altLang="en-US" dirty="0"/>
          </a:p>
        </p:txBody>
      </p:sp>
      <p:sp>
        <p:nvSpPr>
          <p:cNvPr id="16" name="矩形 15"/>
          <p:cNvSpPr/>
          <p:nvPr/>
        </p:nvSpPr>
        <p:spPr>
          <a:xfrm>
            <a:off x="4552390" y="3687857"/>
            <a:ext cx="2789978" cy="4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第五章 党的基层组织</a:t>
            </a:r>
            <a:endParaRPr lang="zh-CN" altLang="en-US" dirty="0"/>
          </a:p>
        </p:txBody>
      </p:sp>
      <p:sp>
        <p:nvSpPr>
          <p:cNvPr id="17" name="矩形 16"/>
          <p:cNvSpPr/>
          <p:nvPr/>
        </p:nvSpPr>
        <p:spPr>
          <a:xfrm>
            <a:off x="4552390" y="4208354"/>
            <a:ext cx="2789978" cy="4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第六章 党的干部</a:t>
            </a:r>
            <a:endParaRPr lang="zh-CN" altLang="en-US" dirty="0"/>
          </a:p>
        </p:txBody>
      </p:sp>
      <p:sp>
        <p:nvSpPr>
          <p:cNvPr id="18" name="矩形 17"/>
          <p:cNvSpPr/>
          <p:nvPr/>
        </p:nvSpPr>
        <p:spPr>
          <a:xfrm>
            <a:off x="4552390" y="4792329"/>
            <a:ext cx="2789978" cy="4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第七章 党的纪律</a:t>
            </a:r>
            <a:endParaRPr lang="zh-CN" altLang="en-US" dirty="0"/>
          </a:p>
        </p:txBody>
      </p:sp>
      <p:sp>
        <p:nvSpPr>
          <p:cNvPr id="19" name="矩形 18"/>
          <p:cNvSpPr/>
          <p:nvPr/>
        </p:nvSpPr>
        <p:spPr>
          <a:xfrm>
            <a:off x="4552390" y="5376303"/>
            <a:ext cx="2789978" cy="4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第八章 党的纪律检查机关</a:t>
            </a:r>
            <a:endParaRPr lang="zh-CN" altLang="en-US" dirty="0"/>
          </a:p>
        </p:txBody>
      </p:sp>
      <p:sp>
        <p:nvSpPr>
          <p:cNvPr id="20" name="矩形 19"/>
          <p:cNvSpPr/>
          <p:nvPr/>
        </p:nvSpPr>
        <p:spPr>
          <a:xfrm>
            <a:off x="7666782" y="3975238"/>
            <a:ext cx="3731530" cy="4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第九章 党组</a:t>
            </a:r>
            <a:endParaRPr lang="zh-CN" altLang="en-US" dirty="0"/>
          </a:p>
        </p:txBody>
      </p:sp>
      <p:sp>
        <p:nvSpPr>
          <p:cNvPr id="21" name="矩形 20"/>
          <p:cNvSpPr/>
          <p:nvPr/>
        </p:nvSpPr>
        <p:spPr>
          <a:xfrm>
            <a:off x="7666781" y="4498063"/>
            <a:ext cx="3731531" cy="4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第十章 党</a:t>
            </a:r>
            <a:r>
              <a:rPr lang="zh-CN" altLang="en-US" dirty="0"/>
              <a:t>和共产主义青年团的关系</a:t>
            </a:r>
          </a:p>
        </p:txBody>
      </p:sp>
      <p:sp>
        <p:nvSpPr>
          <p:cNvPr id="22" name="矩形 21"/>
          <p:cNvSpPr/>
          <p:nvPr/>
        </p:nvSpPr>
        <p:spPr>
          <a:xfrm>
            <a:off x="7666782" y="5082038"/>
            <a:ext cx="3731530" cy="425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第十一章 党徽党旗</a:t>
            </a:r>
            <a:endParaRPr lang="zh-CN" altLang="en-US" dirty="0"/>
          </a:p>
        </p:txBody>
      </p:sp>
    </p:spTree>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7897" y="141318"/>
            <a:ext cx="3368419"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3" name="文本框 5"/>
          <p:cNvSpPr txBox="1"/>
          <p:nvPr/>
        </p:nvSpPr>
        <p:spPr>
          <a:xfrm>
            <a:off x="1402038" y="273011"/>
            <a:ext cx="2742572" cy="523220"/>
          </a:xfrm>
          <a:prstGeom prst="rect">
            <a:avLst/>
          </a:prstGeom>
          <a:noFill/>
        </p:spPr>
        <p:txBody>
          <a:bodyPr wrap="square">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党章修订对比</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4" name="文本框 3"/>
          <p:cNvSpPr txBox="1"/>
          <p:nvPr/>
        </p:nvSpPr>
        <p:spPr>
          <a:xfrm>
            <a:off x="379571" y="1432920"/>
            <a:ext cx="11083679" cy="1579920"/>
          </a:xfrm>
          <a:prstGeom prst="rect">
            <a:avLst/>
          </a:prstGeom>
          <a:noFill/>
        </p:spPr>
        <p:txBody>
          <a:bodyPr wrap="square" rtlCol="0">
            <a:spAutoFit/>
          </a:bodyPr>
          <a:lstStyle/>
          <a:p>
            <a:pPr marL="285750" indent="-285750">
              <a:lnSpc>
                <a:spcPts val="2600"/>
              </a:lnSpc>
              <a:buFont typeface="Wingdings" panose="05000000000000000000" pitchFamily="2" charset="2"/>
              <a:buChar char="Ø"/>
            </a:pPr>
            <a:r>
              <a:rPr lang="zh-CN" altLang="zh-CN" dirty="0"/>
              <a:t>党的二十大通过的党章修正案</a:t>
            </a:r>
            <a:r>
              <a:rPr lang="zh-CN" altLang="zh-CN" dirty="0" smtClean="0"/>
              <a:t>，</a:t>
            </a:r>
            <a:r>
              <a:rPr lang="zh-CN" altLang="en-US" dirty="0"/>
              <a:t>把</a:t>
            </a:r>
            <a:r>
              <a:rPr lang="zh-CN" altLang="en-US" b="1" dirty="0">
                <a:solidFill>
                  <a:srgbClr val="FF0000"/>
                </a:solidFill>
              </a:rPr>
              <a:t>党的十九大以来习近平新时代中国特色社会主义思想新发展、党的十九大以来党中央提出的治国理政新理念新思想新战略、党的十九大以来党中央推动全面从严治党向纵深发展一系列重大创新成果和行之有效的成功经验</a:t>
            </a:r>
            <a:r>
              <a:rPr lang="zh-CN" altLang="en-US" dirty="0"/>
              <a:t>写入党章</a:t>
            </a:r>
            <a:r>
              <a:rPr lang="zh-CN" altLang="en-US" dirty="0" smtClean="0"/>
              <a:t>。</a:t>
            </a:r>
            <a:endParaRPr lang="en-US" altLang="zh-CN" dirty="0" smtClean="0"/>
          </a:p>
          <a:p>
            <a:pPr marL="285750" indent="-285750">
              <a:lnSpc>
                <a:spcPts val="2600"/>
              </a:lnSpc>
              <a:spcBef>
                <a:spcPts val="1200"/>
              </a:spcBef>
              <a:buFont typeface="Wingdings" panose="05000000000000000000" pitchFamily="2" charset="2"/>
              <a:buChar char="Ø"/>
            </a:pPr>
            <a:r>
              <a:rPr lang="zh-CN" altLang="zh-CN" dirty="0" smtClean="0"/>
              <a:t>共</a:t>
            </a:r>
            <a:r>
              <a:rPr lang="zh-CN" altLang="zh-CN" dirty="0">
                <a:latin typeface="Times New Roman" panose="02020603050405020304" charset="0"/>
                <a:cs typeface="Times New Roman" panose="02020603050405020304" charset="0"/>
              </a:rPr>
              <a:t>修改</a:t>
            </a:r>
            <a:r>
              <a:rPr lang="en-US" altLang="zh-CN" b="1" dirty="0">
                <a:latin typeface="Times New Roman" panose="02020603050405020304" charset="0"/>
                <a:cs typeface="Times New Roman" panose="02020603050405020304" charset="0"/>
              </a:rPr>
              <a:t>50</a:t>
            </a:r>
            <a:r>
              <a:rPr lang="zh-CN" altLang="zh-CN" b="1" dirty="0">
                <a:latin typeface="Times New Roman" panose="02020603050405020304" charset="0"/>
                <a:cs typeface="Times New Roman" panose="02020603050405020304" charset="0"/>
              </a:rPr>
              <a:t>处</a:t>
            </a:r>
            <a:r>
              <a:rPr lang="zh-CN" altLang="zh-CN" dirty="0"/>
              <a:t>，其中</a:t>
            </a:r>
            <a:r>
              <a:rPr lang="zh-CN" altLang="zh-CN" b="1" dirty="0">
                <a:solidFill>
                  <a:srgbClr val="FF0000"/>
                </a:solidFill>
              </a:rPr>
              <a:t>总纲部分</a:t>
            </a:r>
            <a:r>
              <a:rPr lang="zh-CN" altLang="zh-CN" dirty="0"/>
              <a:t>的修改</a:t>
            </a:r>
            <a:r>
              <a:rPr lang="en-US" altLang="zh-CN" b="1" dirty="0">
                <a:solidFill>
                  <a:srgbClr val="FF0000"/>
                </a:solidFill>
                <a:latin typeface="Times New Roman" panose="02020603050405020304" charset="0"/>
                <a:cs typeface="Times New Roman" panose="02020603050405020304" charset="0"/>
              </a:rPr>
              <a:t>37</a:t>
            </a:r>
            <a:r>
              <a:rPr lang="zh-CN" altLang="zh-CN" dirty="0"/>
              <a:t>处，</a:t>
            </a:r>
            <a:r>
              <a:rPr lang="zh-CN" altLang="zh-CN" b="1" dirty="0">
                <a:solidFill>
                  <a:srgbClr val="FF0000"/>
                </a:solidFill>
              </a:rPr>
              <a:t>条文部分</a:t>
            </a:r>
            <a:r>
              <a:rPr lang="zh-CN" altLang="zh-CN" dirty="0"/>
              <a:t>的修改</a:t>
            </a:r>
            <a:r>
              <a:rPr lang="en-US" altLang="zh-CN" b="1" dirty="0">
                <a:solidFill>
                  <a:srgbClr val="FF0000"/>
                </a:solidFill>
                <a:latin typeface="Times New Roman" panose="02020603050405020304" charset="0"/>
                <a:cs typeface="Times New Roman" panose="02020603050405020304" charset="0"/>
              </a:rPr>
              <a:t>13</a:t>
            </a:r>
            <a:r>
              <a:rPr lang="zh-CN" altLang="zh-CN" dirty="0" smtClean="0"/>
              <a:t>处</a:t>
            </a:r>
            <a:r>
              <a:rPr lang="zh-CN" altLang="en-US" dirty="0" smtClean="0"/>
              <a:t>；主要如下：</a:t>
            </a:r>
            <a:endParaRPr lang="zh-CN" altLang="en-US" dirty="0"/>
          </a:p>
        </p:txBody>
      </p:sp>
      <p:sp>
        <p:nvSpPr>
          <p:cNvPr id="5" name="五边形 4"/>
          <p:cNvSpPr/>
          <p:nvPr/>
        </p:nvSpPr>
        <p:spPr>
          <a:xfrm>
            <a:off x="452906" y="3046655"/>
            <a:ext cx="1590544" cy="482139"/>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b="1" dirty="0" smtClean="0"/>
              <a:t>总纲部分</a:t>
            </a:r>
            <a:endParaRPr lang="zh-CN" altLang="en-US" sz="2200" b="1" dirty="0"/>
          </a:p>
        </p:txBody>
      </p:sp>
      <p:sp>
        <p:nvSpPr>
          <p:cNvPr id="6" name="Rectangle 2"/>
          <p:cNvSpPr>
            <a:spLocks noChangeArrowheads="1"/>
          </p:cNvSpPr>
          <p:nvPr/>
        </p:nvSpPr>
        <p:spPr bwMode="auto">
          <a:xfrm>
            <a:off x="457062" y="3546334"/>
            <a:ext cx="10784421" cy="2619307"/>
          </a:xfrm>
          <a:prstGeom prst="rect">
            <a:avLst/>
          </a:prstGeom>
          <a:solidFill>
            <a:schemeClr val="tx2">
              <a:lumMod val="20000"/>
              <a:lumOff val="80000"/>
            </a:schemeClr>
          </a:solidFill>
          <a:ln w="12700">
            <a:solidFill>
              <a:srgbClr val="9E211B"/>
            </a:solid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ts val="2500"/>
              </a:lnSpc>
              <a:spcBef>
                <a:spcPct val="0"/>
              </a:spcBef>
              <a:spcAft>
                <a:spcPct val="0"/>
              </a:spcAft>
              <a:buClrTx/>
              <a:buSzTx/>
              <a:buFontTx/>
              <a:buNone/>
            </a:pPr>
            <a:r>
              <a:rPr kumimoji="0" lang="zh-CN" altLang="zh-CN" sz="13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　　</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十八大以来，以习近平同志为主要代表的中国共产党人，</a:t>
            </a:r>
            <a:r>
              <a:rPr kumimoji="0" lang="zh-CN" altLang="zh-CN" sz="1400" b="0" i="0" u="none" strike="noStrike" cap="none" normalizeH="0" baseline="0" dirty="0" smtClean="0">
                <a:ln>
                  <a:noFill/>
                </a:ln>
                <a:solidFill>
                  <a:schemeClr val="accent1">
                    <a:lumMod val="60000"/>
                    <a:lumOff val="40000"/>
                  </a:schemeClr>
                </a:solidFill>
                <a:effectLst/>
                <a:latin typeface="微软雅黑" panose="020B0503020204020204" pitchFamily="34" charset="-122"/>
                <a:ea typeface="微软雅黑" panose="020B0503020204020204" pitchFamily="34" charset="-122"/>
                <a:cs typeface="宋体" panose="02010600030101010101" pitchFamily="2" charset="-122"/>
              </a:rPr>
              <a:t>顺应时代发展，从理论和实践结合上系统</a:t>
            </a:r>
            <a:r>
              <a:rPr kumimoji="0" lang="zh-CN" altLang="zh-CN"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坚持把马克思主义基本原理同中国具体实际相结合、同中华优秀传统文化相结合，科学</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回答了新时代坚持和发展什么样的中国特色社会主义、怎样坚持和发展中国特色社会主义</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这个</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等</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重大时代课题，创立了习近平新时代中国特色社会主义思想。习近平新时代中国特色社会主义思想是对马克思列宁主义、毛泽东思想、邓小平理论、</a:t>
            </a:r>
            <a:r>
              <a:rPr kumimoji="0" lang="zh-CN" altLang="zh-CN" sz="1400" b="0" i="0" u="none" strike="noStrike" cap="none" normalizeH="0" baseline="0" dirty="0" smtClean="0">
                <a:ln>
                  <a:noFill/>
                </a:ln>
                <a:solidFill>
                  <a:srgbClr val="333333"/>
                </a:solidFill>
                <a:effectLst/>
                <a:ea typeface="微软雅黑" panose="020B0503020204020204" pitchFamily="34" charset="-122"/>
                <a:cs typeface="宋体" panose="02010600030101010101" pitchFamily="2" charset="-122"/>
              </a:rPr>
              <a:t>“</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三个代表</a:t>
            </a:r>
            <a:r>
              <a:rPr kumimoji="0" lang="zh-CN" altLang="zh-CN" sz="1400" b="0" i="0" u="none" strike="noStrike" cap="none" normalizeH="0" baseline="0" dirty="0" smtClean="0">
                <a:ln>
                  <a:noFill/>
                </a:ln>
                <a:solidFill>
                  <a:srgbClr val="333333"/>
                </a:solidFill>
                <a:effectLst/>
                <a:ea typeface="微软雅黑" panose="020B0503020204020204" pitchFamily="34" charset="-122"/>
                <a:cs typeface="宋体" panose="02010600030101010101" pitchFamily="2" charset="-122"/>
              </a:rPr>
              <a:t>”</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重要思想、科学发展观的继承和发展，是</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当代中国</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马克思主义</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中国化最新成果，</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、二十一世纪马克思主义，是中华文化和中国精神的时代精华，</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是党和人民实践经验和集体智慧的结晶，是中国特色社会主义理论体系的重要组成部分，是全党全国人民为实现中华民族伟大复兴而奋斗的行动指南，必须长期坚持并不断发展。在习近平新时代中国特色社会主义思想指导下，中国共产党领导全国各族人民，统揽伟大斗争、伟大工程、伟大事业、伟大梦想，推动中国特色社会主义进入了新时代</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，实现第一个百年奋斗目标，开启了实现第二个百年奋斗目标新征程。</a:t>
            </a:r>
          </a:p>
        </p:txBody>
      </p:sp>
      <p:cxnSp>
        <p:nvCxnSpPr>
          <p:cNvPr id="7" name="直接连接符 6"/>
          <p:cNvCxnSpPr/>
          <p:nvPr/>
        </p:nvCxnSpPr>
        <p:spPr>
          <a:xfrm>
            <a:off x="5343603" y="3769862"/>
            <a:ext cx="313389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264804" y="4401630"/>
            <a:ext cx="29650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直接连接符 8"/>
          <p:cNvCxnSpPr/>
          <p:nvPr/>
        </p:nvCxnSpPr>
        <p:spPr>
          <a:xfrm>
            <a:off x="8677007" y="4709201"/>
            <a:ext cx="134666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nvSpPr>
        <p:spPr>
          <a:xfrm>
            <a:off x="1392985" y="263958"/>
            <a:ext cx="2742572" cy="523220"/>
          </a:xfrm>
          <a:prstGeom prst="rect">
            <a:avLst/>
          </a:prstGeom>
          <a:noFill/>
        </p:spPr>
        <p:txBody>
          <a:bodyPr wrap="square">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党章修订对比</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4" name="五边形 3"/>
          <p:cNvSpPr/>
          <p:nvPr/>
        </p:nvSpPr>
        <p:spPr>
          <a:xfrm>
            <a:off x="471012" y="1097275"/>
            <a:ext cx="1590544" cy="482139"/>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b="1" dirty="0" smtClean="0"/>
              <a:t>总纲部分</a:t>
            </a:r>
            <a:endParaRPr lang="zh-CN" altLang="en-US" sz="2200" b="1" dirty="0"/>
          </a:p>
        </p:txBody>
      </p:sp>
      <p:sp>
        <p:nvSpPr>
          <p:cNvPr id="5" name="Rectangle 2"/>
          <p:cNvSpPr>
            <a:spLocks noChangeArrowheads="1"/>
          </p:cNvSpPr>
          <p:nvPr/>
        </p:nvSpPr>
        <p:spPr bwMode="auto">
          <a:xfrm>
            <a:off x="471012" y="1611583"/>
            <a:ext cx="10992238" cy="1695336"/>
          </a:xfrm>
          <a:prstGeom prst="rect">
            <a:avLst/>
          </a:prstGeom>
          <a:solidFill>
            <a:srgbClr val="FFFFFF"/>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defTabSz="914400">
              <a:lnSpc>
                <a:spcPts val="2500"/>
              </a:lnSpc>
            </a:pPr>
            <a:r>
              <a:rPr kumimoji="0" lang="zh-CN" altLang="zh-CN" sz="13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　中国共产党自成立以来，始终把为中国人民谋幸福、为中华民族谋复兴作为自己的初心使命，历经百年奋斗，从根本上改变了中国人民的前途命运，开辟了实现中华民族伟大复兴的正确道路，展示了马克思主义的强大生命力，深刻影响了世界历史进程，锻造了走在时代前列的中国共产党。经过长期实践，积累了坚持党的领导、坚持人民至上、坚持理论创新、坚持独立自主、坚持中国道路、坚持胸怀天下、坚持开拓创新、坚持敢于斗争、坚持统一战线、坚持自我革命的宝贵历史经验，这是党和人民共同创造的精神财富，必须倍加珍惜、长期坚持，并在实践中不断丰富和发展</a:t>
            </a:r>
            <a:r>
              <a:rPr lang="zh-CN" altLang="zh-CN" sz="1400" u="sng" dirty="0"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1400" u="sng" dirty="0"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rPr>
              <a:t>（新增加）</a:t>
            </a:r>
            <a:endPar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 name="Rectangle 3"/>
          <p:cNvSpPr>
            <a:spLocks noChangeArrowheads="1"/>
          </p:cNvSpPr>
          <p:nvPr/>
        </p:nvSpPr>
        <p:spPr bwMode="auto">
          <a:xfrm>
            <a:off x="462699" y="3517039"/>
            <a:ext cx="10992238" cy="1054135"/>
          </a:xfrm>
          <a:prstGeom prst="rect">
            <a:avLst/>
          </a:prstGeom>
          <a:solidFill>
            <a:schemeClr val="accent2">
              <a:lumMod val="40000"/>
              <a:lumOff val="60000"/>
            </a:schemeClr>
          </a:solidFill>
          <a:ln w="19050">
            <a:solidFill>
              <a:srgbClr val="9E211B"/>
            </a:solid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ts val="2500"/>
              </a:lnSpc>
              <a:spcBef>
                <a:spcPct val="0"/>
              </a:spcBef>
              <a:spcAft>
                <a:spcPct val="0"/>
              </a:spcAft>
              <a:buClrTx/>
              <a:buSzTx/>
              <a:buFontTx/>
              <a:buNone/>
            </a:pP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要实施科教兴国战略、人才强国战略、创新驱动发展战略、乡村振兴战略、区域协调发展战略、可持续发展战略、军民融合发展战略，充分发挥科学技术作为第一生产力的作用，</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充分发挥人才作为第一资源的作用，</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充分发挥创新作为引领发展第一动力的作用，依靠科技进步，提高劳动者素质，促进国民经济更高质量、更有效率、更加公平、更可持续</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、更为安全</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发展。</a:t>
            </a:r>
            <a:endParaRPr kumimoji="0" lang="zh-CN" altLang="zh-CN" sz="2000" b="0" i="0" u="none" strike="noStrike" cap="none" normalizeH="0" baseline="0" dirty="0" smtClean="0">
              <a:ln>
                <a:noFill/>
              </a:ln>
              <a:solidFill>
                <a:schemeClr val="tx1"/>
              </a:solidFill>
              <a:effectLst/>
              <a:latin typeface="Arial" panose="020B0604020202020204" pitchFamily="34" charset="0"/>
            </a:endParaRPr>
          </a:p>
        </p:txBody>
      </p:sp>
      <p:sp>
        <p:nvSpPr>
          <p:cNvPr id="8" name="矩形 7"/>
          <p:cNvSpPr/>
          <p:nvPr/>
        </p:nvSpPr>
        <p:spPr>
          <a:xfrm>
            <a:off x="1067897" y="141318"/>
            <a:ext cx="3368419"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9" name="文本框 5"/>
          <p:cNvSpPr txBox="1"/>
          <p:nvPr/>
        </p:nvSpPr>
        <p:spPr>
          <a:xfrm>
            <a:off x="1402038" y="273011"/>
            <a:ext cx="2742572" cy="523220"/>
          </a:xfrm>
          <a:prstGeom prst="rect">
            <a:avLst/>
          </a:prstGeom>
          <a:noFill/>
        </p:spPr>
        <p:txBody>
          <a:bodyPr wrap="square">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党章修订对比</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45828" y="1180403"/>
            <a:ext cx="10676355" cy="4104746"/>
            <a:chOff x="545828" y="1180403"/>
            <a:chExt cx="10676355" cy="4104746"/>
          </a:xfrm>
        </p:grpSpPr>
        <p:sp>
          <p:nvSpPr>
            <p:cNvPr id="5" name="五边形 4"/>
            <p:cNvSpPr/>
            <p:nvPr/>
          </p:nvSpPr>
          <p:spPr>
            <a:xfrm>
              <a:off x="545829" y="1180403"/>
              <a:ext cx="1590544" cy="482139"/>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b="1" dirty="0" smtClean="0"/>
                <a:t>总纲部分</a:t>
              </a:r>
              <a:endParaRPr lang="zh-CN" altLang="en-US" sz="2200" b="1" dirty="0"/>
            </a:p>
          </p:txBody>
        </p:sp>
        <p:sp>
          <p:nvSpPr>
            <p:cNvPr id="6" name="Rectangle 1"/>
            <p:cNvSpPr>
              <a:spLocks noChangeArrowheads="1"/>
            </p:cNvSpPr>
            <p:nvPr/>
          </p:nvSpPr>
          <p:spPr bwMode="auto">
            <a:xfrm>
              <a:off x="545828" y="1666210"/>
              <a:ext cx="10676355" cy="3618939"/>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defTabSz="914400">
                <a:lnSpc>
                  <a:spcPts val="2500"/>
                </a:lnSpc>
              </a:pP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必须坚持和完善公有制为主体、多种所有制经济共同发展</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的基本经济制度，坚持和完善</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按劳分配为主体、多种分配方式并存</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的分配</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，社会主义市场经济体制等基本经济</a:t>
              </a:r>
              <a:r>
                <a:rPr lang="zh-CN" altLang="zh-CN" sz="1400" dirty="0">
                  <a:latin typeface="微软雅黑" panose="020B0503020204020204" pitchFamily="34" charset="-122"/>
                  <a:ea typeface="微软雅黑" panose="020B0503020204020204" pitchFamily="34" charset="-122"/>
                  <a:cs typeface="宋体" panose="02010600030101010101" pitchFamily="2" charset="-122"/>
                </a:rPr>
                <a:t>制度</a:t>
              </a: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，鼓励一部分地区和一部分人先富起来，逐步</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消灭贫穷，达到</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实现全体人民</a:t>
              </a: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共同富裕，在生产发展和社会财富增长的基础上不断满足人民日益增长的美好生活需要，促进人的全面发展。发展是我们党执政兴国的第一要务。必须坚持以人民为中心的发展思想，</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坚持</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把握新发展阶段，贯彻</a:t>
              </a: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创新、协调、绿色、开放、共享的</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新</a:t>
              </a: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发展理念</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，加快构建以国内大循环为主体、国内国际双循环相互促进的新发展格局，推动高质量发展。</a:t>
              </a: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各项工作都要把有利于发展社会主义社会的生产力，有利于增强社会主义国家的综合国力，有利于提高人民的生活水平，作为总的出发点和检验标准，尊重劳动、尊重知识、尊重人才、尊重创造，做到发展为了人民、发展依靠人民、发展成果由人民共享。</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跨入新世纪，我国进入全面建设小康社会、加快推进社会主义现代化的新的发展阶段。</a:t>
              </a: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必须按照中国特色社会主义事业“五位一体”总体布局和“四个全面”战略布局，统筹推进经济建设、政治建设、文化建设、社会建设、生态文明建设，协调推进全面</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建成小康社会</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建设社会主义现代化国家</a:t>
              </a: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、全面深化改革、全面依法治国、全面从严治党。</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在新世纪</a:t>
              </a: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新时代</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新征程</a:t>
              </a: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，经济和社会发展的战略目标是，</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到建党一百年时，全面建成小康社会；到新中国成立一百年时，全面</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到二〇三五年基本实现社会主义现代化，到本世纪中叶把我国</a:t>
              </a:r>
              <a:r>
                <a:rPr lang="zh-CN" altLang="zh-CN" sz="1400" dirty="0">
                  <a:latin typeface="微软雅黑" panose="020B0503020204020204" pitchFamily="34" charset="-122"/>
                  <a:ea typeface="微软雅黑" panose="020B0503020204020204" pitchFamily="34" charset="-122"/>
                  <a:cs typeface="宋体" panose="02010600030101010101" pitchFamily="2" charset="-122"/>
                </a:rPr>
                <a:t>建成社会主义现代化强国</a:t>
              </a:r>
              <a:r>
                <a:rPr lang="zh-CN" altLang="zh-CN" sz="1300"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a:t>
              </a:r>
            </a:p>
          </p:txBody>
        </p:sp>
        <p:cxnSp>
          <p:nvCxnSpPr>
            <p:cNvPr id="7" name="直接连接符 6"/>
            <p:cNvCxnSpPr/>
            <p:nvPr/>
          </p:nvCxnSpPr>
          <p:spPr>
            <a:xfrm>
              <a:off x="4771508" y="1895302"/>
              <a:ext cx="2327564" cy="8312"/>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直接连接符 7"/>
            <p:cNvCxnSpPr/>
            <p:nvPr/>
          </p:nvCxnSpPr>
          <p:spPr>
            <a:xfrm>
              <a:off x="9917086" y="1895302"/>
              <a:ext cx="465513" cy="8312"/>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直接连接符 8"/>
            <p:cNvCxnSpPr/>
            <p:nvPr/>
          </p:nvCxnSpPr>
          <p:spPr>
            <a:xfrm>
              <a:off x="6633559" y="2219498"/>
              <a:ext cx="1221971" cy="8313"/>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直接连接符 9"/>
            <p:cNvCxnSpPr/>
            <p:nvPr/>
          </p:nvCxnSpPr>
          <p:spPr>
            <a:xfrm>
              <a:off x="1321726" y="2842953"/>
              <a:ext cx="27432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直接连接符 10"/>
            <p:cNvCxnSpPr/>
            <p:nvPr/>
          </p:nvCxnSpPr>
          <p:spPr>
            <a:xfrm>
              <a:off x="1296787" y="3807229"/>
              <a:ext cx="6633556" cy="8313"/>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直接连接符 11"/>
            <p:cNvCxnSpPr/>
            <p:nvPr/>
          </p:nvCxnSpPr>
          <p:spPr>
            <a:xfrm flipV="1">
              <a:off x="9717581" y="4123113"/>
              <a:ext cx="989214" cy="8312"/>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直接连接符 12"/>
            <p:cNvCxnSpPr/>
            <p:nvPr/>
          </p:nvCxnSpPr>
          <p:spPr>
            <a:xfrm>
              <a:off x="6076606" y="4422371"/>
              <a:ext cx="67333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直接连接符 13"/>
            <p:cNvCxnSpPr/>
            <p:nvPr/>
          </p:nvCxnSpPr>
          <p:spPr>
            <a:xfrm>
              <a:off x="10291159" y="4422371"/>
              <a:ext cx="748145"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a:off x="640082" y="4763193"/>
              <a:ext cx="4646815" cy="8312"/>
            </a:xfrm>
            <a:prstGeom prst="line">
              <a:avLst/>
            </a:prstGeom>
          </p:spPr>
          <p:style>
            <a:lnRef idx="3">
              <a:schemeClr val="accent2"/>
            </a:lnRef>
            <a:fillRef idx="0">
              <a:schemeClr val="accent2"/>
            </a:fillRef>
            <a:effectRef idx="2">
              <a:schemeClr val="accent2"/>
            </a:effectRef>
            <a:fontRef idx="minor">
              <a:schemeClr val="tx1"/>
            </a:fontRef>
          </p:style>
        </p:cxnSp>
      </p:grpSp>
      <p:sp>
        <p:nvSpPr>
          <p:cNvPr id="16" name="矩形 15"/>
          <p:cNvSpPr/>
          <p:nvPr/>
        </p:nvSpPr>
        <p:spPr>
          <a:xfrm>
            <a:off x="1067897" y="141318"/>
            <a:ext cx="3368419"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17" name="文本框 5"/>
          <p:cNvSpPr txBox="1"/>
          <p:nvPr/>
        </p:nvSpPr>
        <p:spPr>
          <a:xfrm>
            <a:off x="1402038" y="273011"/>
            <a:ext cx="2742572" cy="523220"/>
          </a:xfrm>
          <a:prstGeom prst="rect">
            <a:avLst/>
          </a:prstGeom>
          <a:noFill/>
        </p:spPr>
        <p:txBody>
          <a:bodyPr wrap="square">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党章修订对比</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Tree>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471012" y="1097275"/>
            <a:ext cx="1590544" cy="482139"/>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b="1" dirty="0" smtClean="0"/>
              <a:t>总纲部分</a:t>
            </a:r>
            <a:endParaRPr lang="zh-CN" altLang="en-US" sz="2200" b="1" dirty="0"/>
          </a:p>
        </p:txBody>
      </p:sp>
      <p:sp>
        <p:nvSpPr>
          <p:cNvPr id="5" name="Rectangle 1"/>
          <p:cNvSpPr>
            <a:spLocks noChangeArrowheads="1"/>
          </p:cNvSpPr>
          <p:nvPr/>
        </p:nvSpPr>
        <p:spPr bwMode="auto">
          <a:xfrm>
            <a:off x="462699" y="1621321"/>
            <a:ext cx="10983925" cy="733534"/>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ts val="2500"/>
              </a:lnSpc>
              <a:spcBef>
                <a:spcPct val="0"/>
              </a:spcBef>
              <a:spcAft>
                <a:spcPct val="0"/>
              </a:spcAft>
              <a:buClrTx/>
              <a:buSzTx/>
              <a:buFontTx/>
              <a:buNone/>
            </a:pP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不断加强全国人民包括香港特别行政区同胞、澳门特别行政区同胞、台湾同胞和海外侨胞的团结。</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按照</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全面准确、坚定不移贯彻</a:t>
            </a:r>
            <a:r>
              <a:rPr kumimoji="0" lang="zh-CN" altLang="zh-CN" sz="1400" b="0" i="0" u="none" strike="noStrike" cap="none" normalizeH="0" baseline="0" dirty="0" smtClean="0">
                <a:ln>
                  <a:noFill/>
                </a:ln>
                <a:solidFill>
                  <a:srgbClr val="333333"/>
                </a:solidFill>
                <a:effectLst/>
                <a:ea typeface="微软雅黑" panose="020B0503020204020204" pitchFamily="34" charset="-122"/>
                <a:cs typeface="宋体" panose="02010600030101010101" pitchFamily="2" charset="-122"/>
              </a:rPr>
              <a:t>“</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一个国家、两种制度</a:t>
            </a:r>
            <a:r>
              <a:rPr kumimoji="0" lang="zh-CN" altLang="zh-CN" sz="1400" b="0" i="0" u="none" strike="noStrike" cap="none" normalizeH="0" baseline="0" dirty="0" smtClean="0">
                <a:ln>
                  <a:noFill/>
                </a:ln>
                <a:solidFill>
                  <a:srgbClr val="333333"/>
                </a:solidFill>
                <a:effectLst/>
                <a:ea typeface="微软雅黑" panose="020B0503020204020204" pitchFamily="34" charset="-122"/>
                <a:cs typeface="宋体" panose="02010600030101010101" pitchFamily="2" charset="-122"/>
              </a:rPr>
              <a:t>”</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的方针，促进香港、澳门长期繁荣稳定，</a:t>
            </a:r>
            <a:r>
              <a:rPr lang="zh-CN" altLang="zh-CN"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坚决反对和遏制“台独”，</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完成祖国统一大业。</a:t>
            </a:r>
            <a:endParaRPr kumimoji="0" lang="zh-CN" altLang="zh-CN" sz="1400" b="0" i="0" u="none" strike="noStrike" cap="none" normalizeH="0" baseline="0" dirty="0" smtClean="0">
              <a:ln>
                <a:noFill/>
              </a:ln>
              <a:solidFill>
                <a:schemeClr val="tx1"/>
              </a:solidFill>
              <a:effectLst/>
              <a:latin typeface="Arial" panose="020B0604020202020204" pitchFamily="34" charset="0"/>
            </a:endParaRPr>
          </a:p>
        </p:txBody>
      </p:sp>
      <p:cxnSp>
        <p:nvCxnSpPr>
          <p:cNvPr id="6" name="直接连接符 5"/>
          <p:cNvCxnSpPr/>
          <p:nvPr/>
        </p:nvCxnSpPr>
        <p:spPr>
          <a:xfrm>
            <a:off x="8179724" y="1853737"/>
            <a:ext cx="382385"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Rectangle 5"/>
          <p:cNvSpPr>
            <a:spLocks noChangeArrowheads="1"/>
          </p:cNvSpPr>
          <p:nvPr/>
        </p:nvSpPr>
        <p:spPr bwMode="auto">
          <a:xfrm>
            <a:off x="462698" y="2447584"/>
            <a:ext cx="10983925" cy="1054135"/>
          </a:xfrm>
          <a:prstGeom prst="rect">
            <a:avLst/>
          </a:prstGeom>
          <a:solidFill>
            <a:schemeClr val="bg1"/>
          </a:solidFill>
          <a:ln>
            <a:noFill/>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ts val="2500"/>
              </a:lnSpc>
              <a:spcBef>
                <a:spcPct val="0"/>
              </a:spcBef>
              <a:spcAft>
                <a:spcPct val="0"/>
              </a:spcAft>
              <a:buClrTx/>
              <a:buSzTx/>
              <a:buFontTx/>
              <a:buNone/>
            </a:pP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在国际事务中，</a:t>
            </a:r>
            <a:r>
              <a:rPr lang="zh-CN" altLang="en-US"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弘扬和平、发展、公平、正义、民主、自由的全人类共同价值，</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坚持正确义利观，维护我国的独立和主权，反对霸权主义和强权政治，维护世界和平，促进人类进步，推动构建人类命运共同体，推动建设持久和平、</a:t>
            </a:r>
            <a:r>
              <a:rPr lang="zh-CN" altLang="en-US"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普遍安全、</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共同繁荣</a:t>
            </a:r>
            <a:r>
              <a:rPr lang="zh-CN" altLang="en-US"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的和谐</a:t>
            </a:r>
            <a:r>
              <a:rPr lang="zh-CN" altLang="en-US"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、开放包容、清洁美丽的</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世界。</a:t>
            </a:r>
            <a:r>
              <a:rPr kumimoji="0" lang="zh-CN" altLang="en-US" sz="1400" b="0" i="0" u="none" strike="noStrike" cap="none" normalizeH="0" baseline="0" dirty="0" smtClean="0">
                <a:ln>
                  <a:noFill/>
                </a:ln>
                <a:solidFill>
                  <a:schemeClr val="tx1"/>
                </a:solidFill>
                <a:effectLst/>
              </a:rPr>
              <a:t> </a:t>
            </a:r>
            <a:endParaRPr kumimoji="0" lang="zh-CN" altLang="en-US" sz="1400" b="0" i="0" u="none" strike="noStrike" cap="none" normalizeH="0" baseline="0" dirty="0" smtClean="0">
              <a:ln>
                <a:noFill/>
              </a:ln>
              <a:solidFill>
                <a:schemeClr val="tx1"/>
              </a:solidFill>
              <a:effectLst/>
              <a:latin typeface="Arial" panose="020B0604020202020204" pitchFamily="34" charset="0"/>
            </a:endParaRPr>
          </a:p>
        </p:txBody>
      </p:sp>
      <p:cxnSp>
        <p:nvCxnSpPr>
          <p:cNvPr id="8" name="直接连接符 7"/>
          <p:cNvCxnSpPr/>
          <p:nvPr/>
        </p:nvCxnSpPr>
        <p:spPr>
          <a:xfrm>
            <a:off x="9433711" y="2978592"/>
            <a:ext cx="525101" cy="9054"/>
          </a:xfrm>
          <a:prstGeom prst="line">
            <a:avLst/>
          </a:prstGeom>
        </p:spPr>
        <p:style>
          <a:lnRef idx="3">
            <a:schemeClr val="accent2"/>
          </a:lnRef>
          <a:fillRef idx="0">
            <a:schemeClr val="accent2"/>
          </a:fillRef>
          <a:effectRef idx="2">
            <a:schemeClr val="accent2"/>
          </a:effectRef>
          <a:fontRef idx="minor">
            <a:schemeClr val="tx1"/>
          </a:fontRef>
        </p:style>
      </p:cxnSp>
      <p:sp>
        <p:nvSpPr>
          <p:cNvPr id="9" name="Rectangle 6"/>
          <p:cNvSpPr>
            <a:spLocks noChangeArrowheads="1"/>
          </p:cNvSpPr>
          <p:nvPr/>
        </p:nvSpPr>
        <p:spPr bwMode="auto">
          <a:xfrm>
            <a:off x="462698" y="3618992"/>
            <a:ext cx="10936587" cy="1695336"/>
          </a:xfrm>
          <a:prstGeom prst="rect">
            <a:avLst/>
          </a:prstGeom>
          <a:solidFill>
            <a:schemeClr val="accent3">
              <a:lumMod val="20000"/>
              <a:lumOff val="80000"/>
            </a:schemeClr>
          </a:solidFill>
          <a:ln>
            <a:noFill/>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ts val="2500"/>
              </a:lnSpc>
              <a:spcBef>
                <a:spcPct val="0"/>
              </a:spcBef>
              <a:spcAft>
                <a:spcPct val="0"/>
              </a:spcAft>
              <a:buClrTx/>
              <a:buSzTx/>
              <a:buFontTx/>
              <a:buNone/>
            </a:pP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中国共产党要领导全国各族人民实现</a:t>
            </a:r>
            <a:r>
              <a:rPr lang="zh-CN" altLang="en-US"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“两个一百年”</a:t>
            </a:r>
            <a:r>
              <a:rPr lang="zh-CN" altLang="en-US"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第二个百年</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奋斗目标、实现中华民族伟大复兴的中国梦，必须紧密围绕党的基本路线，</a:t>
            </a:r>
            <a:r>
              <a:rPr lang="zh-CN" altLang="en-US"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坚持和加强党的全面领导，</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坚持党要管党、全面从严治党，</a:t>
            </a:r>
            <a:r>
              <a:rPr lang="zh-CN" altLang="en-US"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弘扬坚持真理、坚守理想，践行初心、担当使命，不怕牺牲、英勇斗争，对党忠诚、不负人民的伟大建党精神，</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加强党的长期执政能力建设、先进性和纯洁性建设，以改革创新精神全面推进党的建设新的伟大工程，以党的政治建设为统领，全面推进党的政治建设、思想建设、组织建设、作风建设、纪律建设，把制度建设贯穿其中，深入推进反腐败斗争，全面提高党的建设科学化水平</a:t>
            </a:r>
            <a:r>
              <a:rPr lang="zh-CN" altLang="en-US"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，以伟大自我革命引领伟大社会革命</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a:t>
            </a:r>
            <a:r>
              <a:rPr kumimoji="0" lang="zh-CN" altLang="en-US" sz="1400" b="0" i="0" u="none" strike="noStrike" cap="none" normalizeH="0" baseline="0" dirty="0" smtClean="0">
                <a:ln>
                  <a:noFill/>
                </a:ln>
                <a:solidFill>
                  <a:schemeClr val="tx1"/>
                </a:solidFill>
                <a:effectLst/>
              </a:rPr>
              <a:t> </a:t>
            </a:r>
            <a:endParaRPr kumimoji="0" lang="zh-CN" altLang="en-US" sz="1400" b="0" i="0" u="none" strike="noStrike" cap="none" normalizeH="0" baseline="0" dirty="0" smtClean="0">
              <a:ln>
                <a:noFill/>
              </a:ln>
              <a:solidFill>
                <a:schemeClr val="tx1"/>
              </a:solidFill>
              <a:effectLst/>
              <a:latin typeface="Arial" panose="020B0604020202020204" pitchFamily="34" charset="0"/>
            </a:endParaRPr>
          </a:p>
        </p:txBody>
      </p:sp>
      <p:cxnSp>
        <p:nvCxnSpPr>
          <p:cNvPr id="10" name="直接连接符 9"/>
          <p:cNvCxnSpPr/>
          <p:nvPr/>
        </p:nvCxnSpPr>
        <p:spPr>
          <a:xfrm>
            <a:off x="3512745" y="3865830"/>
            <a:ext cx="986827" cy="0"/>
          </a:xfrm>
          <a:prstGeom prst="line">
            <a:avLst/>
          </a:prstGeom>
        </p:spPr>
        <p:style>
          <a:lnRef idx="3">
            <a:schemeClr val="accent2"/>
          </a:lnRef>
          <a:fillRef idx="0">
            <a:schemeClr val="accent2"/>
          </a:fillRef>
          <a:effectRef idx="2">
            <a:schemeClr val="accent2"/>
          </a:effectRef>
          <a:fontRef idx="minor">
            <a:schemeClr val="tx1"/>
          </a:fontRef>
        </p:style>
      </p:cxnSp>
      <p:sp>
        <p:nvSpPr>
          <p:cNvPr id="11" name="矩形 10"/>
          <p:cNvSpPr/>
          <p:nvPr/>
        </p:nvSpPr>
        <p:spPr>
          <a:xfrm>
            <a:off x="1067897" y="141318"/>
            <a:ext cx="3368419"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12" name="文本框 5"/>
          <p:cNvSpPr txBox="1"/>
          <p:nvPr/>
        </p:nvSpPr>
        <p:spPr>
          <a:xfrm>
            <a:off x="1402038" y="273011"/>
            <a:ext cx="2742572" cy="523220"/>
          </a:xfrm>
          <a:prstGeom prst="rect">
            <a:avLst/>
          </a:prstGeom>
          <a:noFill/>
        </p:spPr>
        <p:txBody>
          <a:bodyPr wrap="square">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党章修订对比</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471012" y="1097275"/>
            <a:ext cx="1590544" cy="482139"/>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b="1" dirty="0" smtClean="0"/>
              <a:t>总纲部分</a:t>
            </a:r>
            <a:endParaRPr lang="zh-CN" altLang="en-US" sz="2200" b="1" dirty="0"/>
          </a:p>
        </p:txBody>
      </p:sp>
      <p:sp>
        <p:nvSpPr>
          <p:cNvPr id="5" name="五边形 4"/>
          <p:cNvSpPr/>
          <p:nvPr/>
        </p:nvSpPr>
        <p:spPr>
          <a:xfrm>
            <a:off x="498166" y="2100411"/>
            <a:ext cx="2842159" cy="414600"/>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52908" y="2127069"/>
            <a:ext cx="3059838" cy="369332"/>
          </a:xfrm>
          <a:prstGeom prst="rect">
            <a:avLst/>
          </a:prstGeom>
          <a:noFill/>
        </p:spPr>
        <p:txBody>
          <a:bodyPr wrap="square" rtlCol="0">
            <a:spAutoFit/>
          </a:bodyPr>
          <a:lstStyle/>
          <a:p>
            <a:r>
              <a:rPr lang="zh-CN" altLang="en-US" dirty="0" smtClean="0"/>
              <a:t>第一，坚持党的基本路线。</a:t>
            </a:r>
            <a:endParaRPr lang="zh-CN" altLang="en-US" dirty="0"/>
          </a:p>
        </p:txBody>
      </p:sp>
      <p:sp>
        <p:nvSpPr>
          <p:cNvPr id="7" name="文本框 6"/>
          <p:cNvSpPr txBox="1"/>
          <p:nvPr/>
        </p:nvSpPr>
        <p:spPr>
          <a:xfrm>
            <a:off x="407641" y="1692999"/>
            <a:ext cx="11189851" cy="646331"/>
          </a:xfrm>
          <a:prstGeom prst="rect">
            <a:avLst/>
          </a:prstGeom>
          <a:noFill/>
        </p:spPr>
        <p:txBody>
          <a:bodyPr wrap="square" rtlCol="0">
            <a:spAutoFit/>
          </a:bodyPr>
          <a:lstStyle/>
          <a:p>
            <a:pPr lvl="0"/>
            <a:r>
              <a:rPr lang="zh-CN" altLang="zh-CN"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党的建设必须坚决实现以下</a:t>
            </a:r>
            <a:r>
              <a:rPr lang="zh-CN" altLang="zh-CN"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五</a:t>
            </a:r>
            <a:r>
              <a:rPr lang="zh-CN" altLang="zh-CN"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六</a:t>
            </a:r>
            <a:r>
              <a:rPr lang="zh-CN" altLang="zh-CN"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项基本要求：</a:t>
            </a:r>
            <a:r>
              <a:rPr lang="zh-CN" altLang="en-US" dirty="0">
                <a:solidFill>
                  <a:srgbClr val="333333"/>
                </a:solidFill>
                <a:latin typeface="微软雅黑" panose="020B0503020204020204" pitchFamily="34" charset="-122"/>
                <a:ea typeface="微软雅黑" panose="020B0503020204020204" pitchFamily="34" charset="-122"/>
                <a:cs typeface="宋体" panose="02010600030101010101" pitchFamily="2" charset="-122"/>
              </a:rPr>
              <a:t>（新增一条基本要求，并完善原有基本要求 ）</a:t>
            </a:r>
            <a:endParaRPr lang="en-US" altLang="zh-CN" dirty="0">
              <a:solidFill>
                <a:srgbClr val="333333"/>
              </a:solidFill>
              <a:latin typeface="微软雅黑" panose="020B0503020204020204" pitchFamily="34" charset="-122"/>
              <a:ea typeface="微软雅黑" panose="020B0503020204020204" pitchFamily="34" charset="-122"/>
              <a:cs typeface="宋体" panose="02010600030101010101" pitchFamily="2" charset="-122"/>
            </a:endParaRPr>
          </a:p>
          <a:p>
            <a:endParaRPr lang="zh-CN" altLang="en-US" dirty="0"/>
          </a:p>
        </p:txBody>
      </p:sp>
      <p:sp>
        <p:nvSpPr>
          <p:cNvPr id="8" name="Rectangle 5"/>
          <p:cNvSpPr>
            <a:spLocks noChangeArrowheads="1"/>
          </p:cNvSpPr>
          <p:nvPr/>
        </p:nvSpPr>
        <p:spPr bwMode="auto">
          <a:xfrm>
            <a:off x="498166" y="2602703"/>
            <a:ext cx="11099326" cy="695703"/>
          </a:xfrm>
          <a:prstGeom prst="rect">
            <a:avLst/>
          </a:prstGeom>
          <a:solidFill>
            <a:schemeClr val="accent2">
              <a:lumMod val="20000"/>
              <a:lumOff val="80000"/>
            </a:schemeClr>
          </a:solidFill>
          <a:ln w="12700">
            <a:solidFill>
              <a:srgbClr val="C00000"/>
            </a:solid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ts val="2500"/>
              </a:lnSpc>
              <a:spcBef>
                <a:spcPct val="0"/>
              </a:spcBef>
              <a:spcAft>
                <a:spcPct val="0"/>
              </a:spcAft>
              <a:buClrTx/>
              <a:buSzTx/>
              <a:buFontTx/>
              <a:buNone/>
            </a:pPr>
            <a:r>
              <a:rPr lang="zh-CN" altLang="en-US" sz="1400" dirty="0" smtClean="0">
                <a:latin typeface="微软雅黑" panose="020B0503020204020204" pitchFamily="34" charset="-122"/>
                <a:ea typeface="微软雅黑" panose="020B0503020204020204" pitchFamily="34" charset="-122"/>
                <a:cs typeface="宋体" panose="02010600030101010101" pitchFamily="2" charset="-122"/>
              </a:rPr>
              <a:t>调整：</a:t>
            </a:r>
            <a:r>
              <a:rPr lang="zh-CN" altLang="zh-CN" sz="1400" dirty="0" smtClean="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加强</a:t>
            </a:r>
            <a:r>
              <a:rPr lang="zh-CN" altLang="zh-CN"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各级领导班子建设，培养选拔党和人民需要的好干部，培养和造就千百万社会主义事业接班人，从组织上保证党的基本理论、基本路线、基本方略的贯彻落实</a:t>
            </a:r>
            <a:r>
              <a:rPr kumimoji="0" lang="zh-CN" altLang="zh-CN"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必须提高政治判断力、政治领悟力、政治执行力，增强贯彻落实党的理论和路线方针政策的自觉性和坚定性</a:t>
            </a:r>
            <a:r>
              <a:rPr kumimoji="0" lang="zh-CN" altLang="zh-CN"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a:t>
            </a:r>
            <a:endParaRPr kumimoji="0" lang="zh-CN" altLang="zh-CN" sz="1400" b="0" i="0" u="none" strike="noStrike" cap="none" normalizeH="0" baseline="0" dirty="0" smtClean="0">
              <a:ln>
                <a:noFill/>
              </a:ln>
              <a:solidFill>
                <a:schemeClr val="tx1"/>
              </a:solidFill>
              <a:effectLst/>
              <a:latin typeface="Arial" panose="020B0604020202020204" pitchFamily="34" charset="0"/>
            </a:endParaRPr>
          </a:p>
        </p:txBody>
      </p:sp>
      <p:cxnSp>
        <p:nvCxnSpPr>
          <p:cNvPr id="9" name="直接连接符 8"/>
          <p:cNvCxnSpPr/>
          <p:nvPr/>
        </p:nvCxnSpPr>
        <p:spPr>
          <a:xfrm>
            <a:off x="1131683" y="2786631"/>
            <a:ext cx="10311897" cy="9053"/>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直接连接符 9"/>
          <p:cNvCxnSpPr/>
          <p:nvPr/>
        </p:nvCxnSpPr>
        <p:spPr>
          <a:xfrm>
            <a:off x="498166" y="3135174"/>
            <a:ext cx="2426103" cy="0"/>
          </a:xfrm>
          <a:prstGeom prst="line">
            <a:avLst/>
          </a:prstGeom>
        </p:spPr>
        <p:style>
          <a:lnRef idx="3">
            <a:schemeClr val="accent2"/>
          </a:lnRef>
          <a:fillRef idx="0">
            <a:schemeClr val="accent2"/>
          </a:fillRef>
          <a:effectRef idx="2">
            <a:schemeClr val="accent2"/>
          </a:effectRef>
          <a:fontRef idx="minor">
            <a:schemeClr val="tx1"/>
          </a:fontRef>
        </p:style>
      </p:cxnSp>
      <p:sp>
        <p:nvSpPr>
          <p:cNvPr id="11" name="五边形 10"/>
          <p:cNvSpPr/>
          <p:nvPr/>
        </p:nvSpPr>
        <p:spPr>
          <a:xfrm>
            <a:off x="514771" y="3420707"/>
            <a:ext cx="5867923" cy="414600"/>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61959" y="3465975"/>
            <a:ext cx="5967497" cy="369332"/>
          </a:xfrm>
          <a:prstGeom prst="rect">
            <a:avLst/>
          </a:prstGeom>
          <a:noFill/>
        </p:spPr>
        <p:txBody>
          <a:bodyPr wrap="square" rtlCol="0">
            <a:spAutoFit/>
          </a:bodyPr>
          <a:lstStyle/>
          <a:p>
            <a:r>
              <a:rPr lang="zh-CN" altLang="en-US" dirty="0" smtClean="0"/>
              <a:t>第二，</a:t>
            </a:r>
            <a:r>
              <a:rPr lang="zh-CN" altLang="zh-CN" dirty="0"/>
              <a:t>坚持解放思想，实事求是，与时俱进，求真务实。</a:t>
            </a:r>
            <a:endParaRPr lang="zh-CN" altLang="en-US" dirty="0"/>
          </a:p>
        </p:txBody>
      </p:sp>
      <p:sp>
        <p:nvSpPr>
          <p:cNvPr id="13" name="Rectangle 6"/>
          <p:cNvSpPr>
            <a:spLocks noChangeArrowheads="1"/>
          </p:cNvSpPr>
          <p:nvPr/>
        </p:nvSpPr>
        <p:spPr bwMode="auto">
          <a:xfrm>
            <a:off x="514771" y="3965595"/>
            <a:ext cx="11082721" cy="733534"/>
          </a:xfrm>
          <a:prstGeom prst="rect">
            <a:avLst/>
          </a:prstGeom>
          <a:solidFill>
            <a:schemeClr val="accent2">
              <a:lumMod val="20000"/>
              <a:lumOff val="80000"/>
            </a:schemeClr>
          </a:solidFill>
          <a:ln w="12700">
            <a:solidFill>
              <a:srgbClr val="9E211B"/>
            </a:solid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ts val="2500"/>
              </a:lnSpc>
              <a:spcBef>
                <a:spcPct val="0"/>
              </a:spcBef>
              <a:spcAft>
                <a:spcPct val="0"/>
              </a:spcAft>
              <a:buClrTx/>
              <a:buSzTx/>
              <a:buFontTx/>
              <a:buNone/>
            </a:pP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调整：全党必须坚持这条思想路线，积极探索，大胆试验，开拓创新，创造性地开展工作，不断研究新情况，总结新经验，解决新问题，在实践中丰富和发展马克思主义，推进马克思主义中国化</a:t>
            </a:r>
            <a:r>
              <a:rPr lang="zh-CN" altLang="en-US" sz="1400"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时代化</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a:t>
            </a:r>
            <a:r>
              <a:rPr kumimoji="0" lang="zh-CN" altLang="en-US" sz="1400" b="0" i="0" u="none" strike="noStrike" cap="none" normalizeH="0" baseline="0" dirty="0" smtClean="0">
                <a:ln>
                  <a:noFill/>
                </a:ln>
                <a:solidFill>
                  <a:schemeClr val="tx1"/>
                </a:solidFill>
                <a:effectLst/>
              </a:rPr>
              <a:t> </a:t>
            </a:r>
            <a:endParaRPr kumimoji="0" lang="zh-CN" altLang="en-US" sz="1400" b="0" i="0" u="none" strike="noStrike" cap="none" normalizeH="0" baseline="0" dirty="0" smtClean="0">
              <a:ln>
                <a:noFill/>
              </a:ln>
              <a:solidFill>
                <a:schemeClr val="tx1"/>
              </a:solidFill>
              <a:effectLst/>
              <a:latin typeface="Arial" panose="020B0604020202020204" pitchFamily="34" charset="0"/>
            </a:endParaRPr>
          </a:p>
        </p:txBody>
      </p:sp>
      <p:sp>
        <p:nvSpPr>
          <p:cNvPr id="14" name="矩形 13"/>
          <p:cNvSpPr/>
          <p:nvPr/>
        </p:nvSpPr>
        <p:spPr>
          <a:xfrm>
            <a:off x="1067897" y="141318"/>
            <a:ext cx="3368419"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15" name="文本框 5"/>
          <p:cNvSpPr txBox="1"/>
          <p:nvPr/>
        </p:nvSpPr>
        <p:spPr>
          <a:xfrm>
            <a:off x="1402038" y="273011"/>
            <a:ext cx="2742572" cy="523220"/>
          </a:xfrm>
          <a:prstGeom prst="rect">
            <a:avLst/>
          </a:prstGeom>
          <a:noFill/>
        </p:spPr>
        <p:txBody>
          <a:bodyPr wrap="square">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党章修订对比</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16" name="Rectangle 1"/>
          <p:cNvSpPr>
            <a:spLocks noChangeArrowheads="1"/>
          </p:cNvSpPr>
          <p:nvPr/>
        </p:nvSpPr>
        <p:spPr bwMode="auto">
          <a:xfrm>
            <a:off x="480065" y="5291021"/>
            <a:ext cx="11090263" cy="1374735"/>
          </a:xfrm>
          <a:prstGeom prst="rect">
            <a:avLst/>
          </a:prstGeom>
          <a:solidFill>
            <a:schemeClr val="bg2"/>
          </a:solidFill>
          <a:ln w="9525">
            <a:solidFill>
              <a:schemeClr val="tx1"/>
            </a:solidFill>
            <a:miter lim="800000"/>
          </a:ln>
          <a:effectLst/>
        </p:spPr>
        <p:txBody>
          <a:bodyPr vert="horz" wrap="square" lIns="91440" tIns="45720" rIns="91440" bIns="45720" numCol="1" anchor="ctr" anchorCtr="0" compatLnSpc="1">
            <a:spAutoFit/>
          </a:bodyPr>
          <a:lstStyle/>
          <a:p>
            <a:pPr lvl="0" defTabSz="914400">
              <a:lnSpc>
                <a:spcPts val="2500"/>
              </a:lnSpc>
            </a:pPr>
            <a:r>
              <a:rPr lang="zh-CN" altLang="en-US" sz="1400" dirty="0" smtClean="0">
                <a:latin typeface="微软雅黑" panose="020B0503020204020204" pitchFamily="34" charset="-122"/>
                <a:ea typeface="微软雅黑" panose="020B0503020204020204" pitchFamily="34" charset="-122"/>
                <a:cs typeface="宋体" panose="02010600030101010101" pitchFamily="2" charset="-122"/>
              </a:rPr>
              <a:t>新增：</a:t>
            </a:r>
            <a:r>
              <a:rPr lang="zh-CN" altLang="zh-CN" sz="1400" u="sng" dirty="0" smtClean="0">
                <a:solidFill>
                  <a:srgbClr val="FF0000"/>
                </a:solidFill>
                <a:latin typeface="微软雅黑" panose="020B0503020204020204" pitchFamily="34" charset="-122"/>
                <a:ea typeface="微软雅黑" panose="020B0503020204020204" pitchFamily="34" charset="-122"/>
                <a:cs typeface="宋体" panose="02010600030101010101" pitchFamily="2" charset="-122"/>
              </a:rPr>
              <a:t>全面贯彻习近平新时代中国特色社会主义思想，以组织体系建设为重点，着力培养忠诚干净担当的高素质干部，着力集聚爱国奉献的各方面优秀人才，坚持德才兼备、以德为先、任人唯贤，为坚持和加强党的全面领导、坚持和发展中国特色社会主义提供坚强组织保证。全党必须增强党组织的政治功能和组织功能，培养选拔党和人民需要的好干部，培养和造就大批堪当时代重任的社会主义事业接班人，聚天下英才而用之，从组织上保证党的基本理论、基本路线、基本方略的贯彻落实。</a:t>
            </a:r>
            <a:endParaRPr lang="zh-CN" altLang="zh-CN" sz="2000" dirty="0" smtClean="0">
              <a:solidFill>
                <a:srgbClr val="FF0000"/>
              </a:solidFill>
              <a:latin typeface="Arial" panose="020B0604020202020204" pitchFamily="34" charset="0"/>
            </a:endParaRPr>
          </a:p>
        </p:txBody>
      </p:sp>
      <p:sp>
        <p:nvSpPr>
          <p:cNvPr id="17" name="五边形 16"/>
          <p:cNvSpPr/>
          <p:nvPr/>
        </p:nvSpPr>
        <p:spPr>
          <a:xfrm>
            <a:off x="498166" y="4780274"/>
            <a:ext cx="3574385" cy="414600"/>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71012" y="4829148"/>
            <a:ext cx="3729796" cy="369332"/>
          </a:xfrm>
          <a:prstGeom prst="rect">
            <a:avLst/>
          </a:prstGeom>
          <a:noFill/>
        </p:spPr>
        <p:txBody>
          <a:bodyPr wrap="square" rtlCol="0">
            <a:spAutoFit/>
          </a:bodyPr>
          <a:lstStyle/>
          <a:p>
            <a:r>
              <a:rPr lang="zh-CN" altLang="en-US" dirty="0" smtClean="0"/>
              <a:t>第三，坚持新时代党的组织路线。</a:t>
            </a:r>
            <a:endParaRPr lang="zh-CN" altLang="en-US" dirty="0"/>
          </a:p>
        </p:txBody>
      </p:sp>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五边形 12"/>
          <p:cNvSpPr/>
          <p:nvPr/>
        </p:nvSpPr>
        <p:spPr>
          <a:xfrm>
            <a:off x="471012" y="1097275"/>
            <a:ext cx="1590544" cy="482139"/>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b="1" dirty="0" smtClean="0"/>
              <a:t>总纲部分</a:t>
            </a:r>
            <a:endParaRPr lang="zh-CN" altLang="en-US" sz="2200" b="1" dirty="0"/>
          </a:p>
        </p:txBody>
      </p:sp>
      <p:sp>
        <p:nvSpPr>
          <p:cNvPr id="14" name="五边形 13"/>
          <p:cNvSpPr/>
          <p:nvPr/>
        </p:nvSpPr>
        <p:spPr>
          <a:xfrm>
            <a:off x="498166" y="3367911"/>
            <a:ext cx="3574385" cy="414600"/>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71012" y="3416785"/>
            <a:ext cx="3729796" cy="369332"/>
          </a:xfrm>
          <a:prstGeom prst="rect">
            <a:avLst/>
          </a:prstGeom>
          <a:noFill/>
        </p:spPr>
        <p:txBody>
          <a:bodyPr wrap="square" rtlCol="0">
            <a:spAutoFit/>
          </a:bodyPr>
          <a:lstStyle/>
          <a:p>
            <a:r>
              <a:rPr lang="zh-CN" altLang="en-US" dirty="0" smtClean="0"/>
              <a:t>第六，坚持新时代党的组织路线。</a:t>
            </a:r>
            <a:endParaRPr lang="zh-CN" altLang="en-US" dirty="0"/>
          </a:p>
        </p:txBody>
      </p:sp>
      <p:sp>
        <p:nvSpPr>
          <p:cNvPr id="16" name="Rectangle 2"/>
          <p:cNvSpPr>
            <a:spLocks noChangeArrowheads="1"/>
          </p:cNvSpPr>
          <p:nvPr/>
        </p:nvSpPr>
        <p:spPr bwMode="auto">
          <a:xfrm>
            <a:off x="489113" y="3813155"/>
            <a:ext cx="11062266" cy="2055499"/>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ts val="2500"/>
              </a:lnSpc>
              <a:spcBef>
                <a:spcPct val="0"/>
              </a:spcBef>
              <a:spcAft>
                <a:spcPct val="0"/>
              </a:spcAft>
              <a:buClrTx/>
              <a:buSzTx/>
              <a:buFontTx/>
              <a:buNone/>
            </a:pP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坚持从严管党治党。全面从严治党永远在路上</a:t>
            </a:r>
            <a:r>
              <a:rPr kumimoji="0" lang="zh-CN" altLang="en-US"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，党的自我革命永远在路上</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新形势下，党面临的执政考验、改革开放考验、市场经济考验、外部环境考验是长期的、复杂的、严峻的，精神懈怠危险、能力不足危险、脱离群众危险、消极腐败危险更加尖锐地摆在全党面前。要把严的标准、严的措施贯穿于管党治党全过程和各方面。坚持依规治党、标本兼治，</a:t>
            </a:r>
            <a:r>
              <a:rPr kumimoji="0" lang="zh-CN" altLang="en-US"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不断健全党内法规体系，</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坚持把纪律挺在前面，加强组织性纪律性，在党的纪律面前人人平等。强化</a:t>
            </a:r>
            <a:r>
              <a:rPr lang="zh-CN" altLang="en-US"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管党</a:t>
            </a:r>
            <a:r>
              <a:rPr kumimoji="0" lang="zh-CN" altLang="en-US"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全面从严</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治党主体责任和监督责任，加强对党的领导机关和党员领导干部特别是主要领导干部的监督，不断完善党内监督体系。深入推进党风廉政建设和反腐败斗争，以零容忍态度惩治腐败，</a:t>
            </a:r>
            <a:r>
              <a:rPr lang="zh-CN" altLang="en-US"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构建</a:t>
            </a:r>
            <a:r>
              <a:rPr kumimoji="0" lang="zh-CN" altLang="en-US" sz="1400" b="0" i="0" u="sng" strike="noStrike" cap="none" normalizeH="0" baseline="0" dirty="0" smtClean="0">
                <a:ln>
                  <a:noFill/>
                </a:ln>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一体推进</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不敢腐、不能腐、不想腐</a:t>
            </a:r>
            <a:r>
              <a:rPr lang="zh-CN" altLang="en-US" sz="1400" dirty="0">
                <a:solidFill>
                  <a:schemeClr val="accent1">
                    <a:lumMod val="60000"/>
                    <a:lumOff val="40000"/>
                  </a:schemeClr>
                </a:solidFill>
                <a:latin typeface="微软雅黑" panose="020B0503020204020204" pitchFamily="34" charset="-122"/>
                <a:ea typeface="微软雅黑" panose="020B0503020204020204" pitchFamily="34" charset="-122"/>
                <a:cs typeface="宋体" panose="02010600030101010101" pitchFamily="2" charset="-122"/>
              </a:rPr>
              <a:t>的有效机制</a:t>
            </a:r>
            <a:r>
              <a:rPr kumimoji="0" lang="zh-CN" altLang="en-US" sz="1400" b="0" i="0" u="none" strike="noStrike" cap="none" normalizeH="0" baseline="0" dirty="0" smtClean="0">
                <a:ln>
                  <a:noFill/>
                </a:ln>
                <a:solidFill>
                  <a:srgbClr val="333333"/>
                </a:solidFill>
                <a:effectLst/>
                <a:latin typeface="微软雅黑" panose="020B0503020204020204" pitchFamily="34" charset="-122"/>
                <a:ea typeface="微软雅黑" panose="020B0503020204020204" pitchFamily="34" charset="-122"/>
                <a:cs typeface="宋体" panose="02010600030101010101" pitchFamily="2" charset="-122"/>
              </a:rPr>
              <a:t>。</a:t>
            </a:r>
            <a:r>
              <a:rPr kumimoji="0" lang="zh-CN" altLang="en-US" sz="1400" b="0" i="0" u="none" strike="noStrike" cap="none" normalizeH="0" baseline="0" dirty="0" smtClean="0">
                <a:ln>
                  <a:noFill/>
                </a:ln>
                <a:solidFill>
                  <a:schemeClr val="tx1"/>
                </a:solidFill>
                <a:effectLst/>
              </a:rPr>
              <a:t> </a:t>
            </a:r>
            <a:endParaRPr kumimoji="0" lang="zh-CN" altLang="en-US" sz="1400" b="0" i="0" u="none" strike="noStrike" cap="none" normalizeH="0" baseline="0" dirty="0" smtClean="0">
              <a:ln>
                <a:noFill/>
              </a:ln>
              <a:solidFill>
                <a:schemeClr val="tx1"/>
              </a:solidFill>
              <a:effectLst/>
              <a:latin typeface="Arial" panose="020B0604020202020204" pitchFamily="34" charset="0"/>
            </a:endParaRPr>
          </a:p>
        </p:txBody>
      </p:sp>
      <p:cxnSp>
        <p:nvCxnSpPr>
          <p:cNvPr id="17" name="直接连接符 16"/>
          <p:cNvCxnSpPr/>
          <p:nvPr/>
        </p:nvCxnSpPr>
        <p:spPr>
          <a:xfrm>
            <a:off x="3766242" y="5042773"/>
            <a:ext cx="30630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直接连接符 17"/>
          <p:cNvCxnSpPr/>
          <p:nvPr/>
        </p:nvCxnSpPr>
        <p:spPr>
          <a:xfrm>
            <a:off x="8193386" y="5323431"/>
            <a:ext cx="33497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直接连接符 18"/>
          <p:cNvCxnSpPr/>
          <p:nvPr/>
        </p:nvCxnSpPr>
        <p:spPr>
          <a:xfrm>
            <a:off x="11262511" y="5332484"/>
            <a:ext cx="217283" cy="9054"/>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直接连接符 19"/>
          <p:cNvCxnSpPr/>
          <p:nvPr/>
        </p:nvCxnSpPr>
        <p:spPr>
          <a:xfrm>
            <a:off x="606582" y="5640302"/>
            <a:ext cx="697117" cy="0"/>
          </a:xfrm>
          <a:prstGeom prst="line">
            <a:avLst/>
          </a:prstGeom>
        </p:spPr>
        <p:style>
          <a:lnRef idx="3">
            <a:schemeClr val="accent2"/>
          </a:lnRef>
          <a:fillRef idx="0">
            <a:schemeClr val="accent2"/>
          </a:fillRef>
          <a:effectRef idx="2">
            <a:schemeClr val="accent2"/>
          </a:effectRef>
          <a:fontRef idx="minor">
            <a:schemeClr val="tx1"/>
          </a:fontRef>
        </p:style>
      </p:cxnSp>
      <p:sp>
        <p:nvSpPr>
          <p:cNvPr id="12" name="矩形 11"/>
          <p:cNvSpPr/>
          <p:nvPr/>
        </p:nvSpPr>
        <p:spPr>
          <a:xfrm>
            <a:off x="1067897" y="141318"/>
            <a:ext cx="3368419" cy="7718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highlight>
                <a:srgbClr val="FF0000"/>
              </a:highlight>
            </a:endParaRPr>
          </a:p>
        </p:txBody>
      </p:sp>
      <p:sp>
        <p:nvSpPr>
          <p:cNvPr id="21" name="文本框 5"/>
          <p:cNvSpPr txBox="1"/>
          <p:nvPr/>
        </p:nvSpPr>
        <p:spPr>
          <a:xfrm>
            <a:off x="1402038" y="273011"/>
            <a:ext cx="2742572" cy="523220"/>
          </a:xfrm>
          <a:prstGeom prst="rect">
            <a:avLst/>
          </a:prstGeom>
          <a:noFill/>
        </p:spPr>
        <p:txBody>
          <a:bodyPr wrap="square">
            <a:spAutoFit/>
          </a:bodyPr>
          <a:lstStyle/>
          <a:p>
            <a:pPr marL="0" lvl="1"/>
            <a:r>
              <a:rPr lang="zh-CN" altLang="en-US"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rPr>
              <a:t>党章修订对比</a:t>
            </a:r>
            <a:endParaRPr lang="zh-CN" altLang="zh-CN" sz="2800" b="1" dirty="0">
              <a:solidFill>
                <a:schemeClr val="bg1"/>
              </a:solidFill>
              <a:latin typeface="Times New Roman" panose="02020603050405020304" charset="0"/>
              <a:ea typeface="微软雅黑" panose="020B0503020204020204" pitchFamily="34" charset="-122"/>
              <a:cs typeface="Times New Roman" panose="02020603050405020304" charset="0"/>
              <a:sym typeface="+mn-ea"/>
            </a:endParaRPr>
          </a:p>
        </p:txBody>
      </p:sp>
      <p:sp>
        <p:nvSpPr>
          <p:cNvPr id="22" name="五边形 21"/>
          <p:cNvSpPr/>
          <p:nvPr/>
        </p:nvSpPr>
        <p:spPr>
          <a:xfrm>
            <a:off x="505718" y="1772992"/>
            <a:ext cx="3494409" cy="414600"/>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78564" y="1821866"/>
            <a:ext cx="3821836" cy="369332"/>
          </a:xfrm>
          <a:prstGeom prst="rect">
            <a:avLst/>
          </a:prstGeom>
          <a:noFill/>
        </p:spPr>
        <p:txBody>
          <a:bodyPr wrap="square" rtlCol="0">
            <a:spAutoFit/>
          </a:bodyPr>
          <a:lstStyle/>
          <a:p>
            <a:r>
              <a:rPr lang="zh-CN" altLang="en-US" dirty="0" smtClean="0"/>
              <a:t>第四，坚持全心全意为人民服务。</a:t>
            </a:r>
            <a:endParaRPr lang="zh-CN" altLang="en-US" dirty="0"/>
          </a:p>
        </p:txBody>
      </p:sp>
      <p:sp>
        <p:nvSpPr>
          <p:cNvPr id="24" name="五边形 23"/>
          <p:cNvSpPr/>
          <p:nvPr/>
        </p:nvSpPr>
        <p:spPr>
          <a:xfrm>
            <a:off x="498171" y="2589327"/>
            <a:ext cx="3494409" cy="414600"/>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71017" y="2638201"/>
            <a:ext cx="3521563" cy="369332"/>
          </a:xfrm>
          <a:prstGeom prst="rect">
            <a:avLst/>
          </a:prstGeom>
          <a:noFill/>
        </p:spPr>
        <p:txBody>
          <a:bodyPr wrap="square" rtlCol="0">
            <a:spAutoFit/>
          </a:bodyPr>
          <a:lstStyle/>
          <a:p>
            <a:r>
              <a:rPr lang="zh-CN" altLang="en-US" dirty="0" smtClean="0"/>
              <a:t>第五，坚持民主集中制。</a:t>
            </a:r>
            <a:endParaRPr lang="zh-CN" altLang="en-US" dirty="0"/>
          </a:p>
        </p:txBody>
      </p:sp>
      <p:sp>
        <p:nvSpPr>
          <p:cNvPr id="26" name="Rectangle 1"/>
          <p:cNvSpPr>
            <a:spLocks noChangeArrowheads="1"/>
          </p:cNvSpPr>
          <p:nvPr/>
        </p:nvSpPr>
        <p:spPr bwMode="auto">
          <a:xfrm>
            <a:off x="4200808" y="2216545"/>
            <a:ext cx="4055953" cy="412934"/>
          </a:xfrm>
          <a:prstGeom prst="rect">
            <a:avLst/>
          </a:prstGeom>
          <a:solidFill>
            <a:schemeClr val="bg2"/>
          </a:solidFill>
          <a:ln>
            <a:noFill/>
          </a:ln>
          <a:effectLst/>
        </p:spPr>
        <p:txBody>
          <a:bodyPr vert="horz" wrap="square" lIns="91440" tIns="45720" rIns="91440" bIns="45720" numCol="1" anchor="ctr" anchorCtr="0" compatLnSpc="1">
            <a:spAutoFit/>
          </a:bodyPr>
          <a:lstStyle/>
          <a:p>
            <a:pPr lvl="0" defTabSz="914400">
              <a:lnSpc>
                <a:spcPts val="2500"/>
              </a:lnSpc>
            </a:pPr>
            <a:r>
              <a:rPr lang="zh-CN" altLang="en-US" sz="1400" dirty="0" smtClean="0">
                <a:latin typeface="Arial" panose="020B0604020202020204" pitchFamily="34" charset="0"/>
              </a:rPr>
              <a:t>第四和第五，内容无变化，只更新了序号。</a:t>
            </a:r>
            <a:endParaRPr lang="zh-CN" altLang="zh-CN" sz="1400" dirty="0" smtClean="0">
              <a:latin typeface="Arial" panose="020B0604020202020204" pitchFamily="34" charset="0"/>
            </a:endParaRPr>
          </a:p>
        </p:txBody>
      </p:sp>
    </p:spTree>
  </p:cSld>
  <p:clrMapOvr>
    <a:masterClrMapping/>
  </p:clrMapOvr>
  <p:transition spd="slow">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bb38ddb7-505c-48da-a743-cf85a1b49c72"/>
  <p:tag name="COMMONDATA" val="eyJoZGlkIjoiZGUzZjM4ZTkyYTk0MjdmODU2ODk4MWJlMjI4ZDc4OTIifQ=="/>
</p:tagLst>
</file>

<file path=ppt/theme/theme1.xml><?xml version="1.0" encoding="utf-8"?>
<a:theme xmlns:a="http://schemas.openxmlformats.org/drawingml/2006/main" name="东南大学刘利">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关于深化中管高校纪检监察体制改革有关精神的学习</Template>
  <TotalTime>2</TotalTime>
  <Words>2284</Words>
  <Application>Microsoft Office PowerPoint</Application>
  <PresentationFormat>宽屏</PresentationFormat>
  <Paragraphs>107</Paragraphs>
  <Slides>17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17</vt:i4>
      </vt:variant>
    </vt:vector>
  </HeadingPairs>
  <TitlesOfParts>
    <vt:vector size="28" baseType="lpstr">
      <vt:lpstr>等线</vt:lpstr>
      <vt:lpstr>等线 Light</vt:lpstr>
      <vt:lpstr>方正大黑简体</vt:lpstr>
      <vt:lpstr>仿宋</vt:lpstr>
      <vt:lpstr>宋体</vt:lpstr>
      <vt:lpstr>微软雅黑</vt:lpstr>
      <vt:lpstr>Arial</vt:lpstr>
      <vt:lpstr>Calibri</vt:lpstr>
      <vt:lpstr>Times New Roman</vt:lpstr>
      <vt:lpstr>Wingdings</vt:lpstr>
      <vt:lpstr>东南大学刘利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徐宇</dc:creator>
  <cp:lastModifiedBy>王峻钱</cp:lastModifiedBy>
  <cp:revision>320</cp:revision>
  <dcterms:created xsi:type="dcterms:W3CDTF">2017-08-18T03:02:00Z</dcterms:created>
  <dcterms:modified xsi:type="dcterms:W3CDTF">2023-03-28T03:19:26Z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E6B61E3FCD3E4E9C9A2C29033AAE8F7C</vt:lpwstr>
  </property>
</Properties>
</file>