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354" r:id="rId3"/>
    <p:sldId id="370" r:id="rId4"/>
    <p:sldId id="364"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69" r:id="rId1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11B"/>
    <a:srgbClr val="C00000"/>
    <a:srgbClr val="E3D2AE"/>
    <a:srgbClr val="C20316"/>
    <a:srgbClr val="AA2E28"/>
    <a:srgbClr val="C7020C"/>
    <a:srgbClr val="FAEED8"/>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4" autoAdjust="0"/>
    <p:restoredTop sz="94660"/>
  </p:normalViewPr>
  <p:slideViewPr>
    <p:cSldViewPr snapToGrid="0">
      <p:cViewPr varScale="1">
        <p:scale>
          <a:sx n="115" d="100"/>
          <a:sy n="115"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东南大学刘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0846"/>
            <a:ext cx="12192000" cy="388795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788" y="-290537"/>
            <a:ext cx="4622800" cy="2052669"/>
          </a:xfrm>
          <a:prstGeom prst="rect">
            <a:avLst/>
          </a:prstGeom>
        </p:spPr>
      </p:pic>
      <p:pic>
        <p:nvPicPr>
          <p:cNvPr id="8" name="图片 7">
            <a:extLst>
              <a:ext uri="{FF2B5EF4-FFF2-40B4-BE49-F238E27FC236}">
                <a16:creationId xmlns:a16="http://schemas.microsoft.com/office/drawing/2014/main" id="{F7D67D27-8A78-4632-8DF6-65AA83E8E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767" y="382807"/>
            <a:ext cx="2252166" cy="721119"/>
          </a:xfrm>
          <a:prstGeom prst="rect">
            <a:avLst/>
          </a:prstGeom>
        </p:spPr>
      </p:pic>
      <p:pic>
        <p:nvPicPr>
          <p:cNvPr id="12" name="图片 11">
            <a:extLst>
              <a:ext uri="{FF2B5EF4-FFF2-40B4-BE49-F238E27FC236}">
                <a16:creationId xmlns:a16="http://schemas.microsoft.com/office/drawing/2014/main" id="{5F9B448D-0EED-45A2-A3C3-33B768552148}"/>
              </a:ext>
            </a:extLst>
          </p:cNvPr>
          <p:cNvPicPr>
            <a:picLocks noChangeAspect="1"/>
          </p:cNvPicPr>
          <p:nvPr/>
        </p:nvPicPr>
        <p:blipFill rotWithShape="1">
          <a:blip r:embed="rId6">
            <a:extLst>
              <a:ext uri="{28A0092B-C50C-407E-A947-70E740481C1C}">
                <a14:useLocalDpi xmlns:a14="http://schemas.microsoft.com/office/drawing/2010/main" val="0"/>
              </a:ext>
            </a:extLst>
          </a:blip>
          <a:srcRect t="47255"/>
          <a:stretch/>
        </p:blipFill>
        <p:spPr>
          <a:xfrm>
            <a:off x="-240787" y="3107023"/>
            <a:ext cx="12432788" cy="3764842"/>
          </a:xfrm>
          <a:prstGeom prst="rect">
            <a:avLst/>
          </a:prstGeom>
        </p:spPr>
      </p:pic>
    </p:spTree>
    <p:extLst>
      <p:ext uri="{BB962C8B-B14F-4D97-AF65-F5344CB8AC3E}">
        <p14:creationId xmlns:p14="http://schemas.microsoft.com/office/powerpoint/2010/main" val="288577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东南大学刘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0846"/>
            <a:ext cx="12192000" cy="388795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788" y="-290537"/>
            <a:ext cx="4622800" cy="2052669"/>
          </a:xfrm>
          <a:prstGeom prst="rect">
            <a:avLst/>
          </a:prstGeom>
        </p:spPr>
      </p:pic>
      <p:pic>
        <p:nvPicPr>
          <p:cNvPr id="8" name="图片 7">
            <a:extLst>
              <a:ext uri="{FF2B5EF4-FFF2-40B4-BE49-F238E27FC236}">
                <a16:creationId xmlns:a16="http://schemas.microsoft.com/office/drawing/2014/main" id="{F7D67D27-8A78-4632-8DF6-65AA83E8E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767" y="382807"/>
            <a:ext cx="2252166" cy="721119"/>
          </a:xfrm>
          <a:prstGeom prst="rect">
            <a:avLst/>
          </a:prstGeom>
        </p:spPr>
      </p:pic>
      <p:pic>
        <p:nvPicPr>
          <p:cNvPr id="10" name="图片 9">
            <a:extLst>
              <a:ext uri="{FF2B5EF4-FFF2-40B4-BE49-F238E27FC236}">
                <a16:creationId xmlns:a16="http://schemas.microsoft.com/office/drawing/2014/main" id="{27464108-F340-4F53-B1B7-9D43971F4262}"/>
              </a:ext>
            </a:extLst>
          </p:cNvPr>
          <p:cNvPicPr>
            <a:picLocks noChangeAspect="1"/>
          </p:cNvPicPr>
          <p:nvPr/>
        </p:nvPicPr>
        <p:blipFill rotWithShape="1">
          <a:blip r:embed="rId6">
            <a:extLst>
              <a:ext uri="{28A0092B-C50C-407E-A947-70E740481C1C}">
                <a14:useLocalDpi xmlns:a14="http://schemas.microsoft.com/office/drawing/2010/main" val="0"/>
              </a:ext>
            </a:extLst>
          </a:blip>
          <a:srcRect t="47255"/>
          <a:stretch/>
        </p:blipFill>
        <p:spPr>
          <a:xfrm>
            <a:off x="-240787" y="3107023"/>
            <a:ext cx="12432788" cy="3764842"/>
          </a:xfrm>
          <a:prstGeom prst="rect">
            <a:avLst/>
          </a:prstGeom>
        </p:spPr>
      </p:pic>
    </p:spTree>
    <p:extLst>
      <p:ext uri="{BB962C8B-B14F-4D97-AF65-F5344CB8AC3E}">
        <p14:creationId xmlns:p14="http://schemas.microsoft.com/office/powerpoint/2010/main" val="3555646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东南大学刘利-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3437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F43435-6DA7-4F55-AD57-9A52EE146A06}"/>
              </a:ext>
            </a:extLst>
          </p:cNvPr>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8173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9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t="34091"/>
          <a:stretch/>
        </p:blipFill>
        <p:spPr>
          <a:xfrm>
            <a:off x="0" y="0"/>
            <a:ext cx="12192001" cy="2154555"/>
          </a:xfrm>
          <a:prstGeom prst="rect">
            <a:avLst/>
          </a:prstGeom>
        </p:spPr>
      </p:pic>
      <p:sp>
        <p:nvSpPr>
          <p:cNvPr id="12" name="矩形 11"/>
          <p:cNvSpPr/>
          <p:nvPr/>
        </p:nvSpPr>
        <p:spPr>
          <a:xfrm>
            <a:off x="0" y="1002621"/>
            <a:ext cx="12192000" cy="5855379"/>
          </a:xfrm>
          <a:prstGeom prst="rect">
            <a:avLst/>
          </a:prstGeom>
          <a:gradFill flip="none" rotWithShape="1">
            <a:gsLst>
              <a:gs pos="0">
                <a:schemeClr val="accent1">
                  <a:lumMod val="0"/>
                  <a:lumOff val="100000"/>
                </a:schemeClr>
              </a:gs>
              <a:gs pos="100000">
                <a:srgbClr val="FFFEF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6686550"/>
            <a:ext cx="12192001" cy="171450"/>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225" y="152520"/>
            <a:ext cx="685579" cy="657105"/>
          </a:xfrm>
          <a:prstGeom prst="rect">
            <a:avLst/>
          </a:prstGeom>
        </p:spPr>
      </p:pic>
      <p:sp>
        <p:nvSpPr>
          <p:cNvPr id="10" name="矩形 9"/>
          <p:cNvSpPr/>
          <p:nvPr/>
        </p:nvSpPr>
        <p:spPr>
          <a:xfrm>
            <a:off x="0" y="966621"/>
            <a:ext cx="12192001" cy="72000"/>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7D67D27-8A78-4632-8DF6-65AA83E8ED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204" y="231304"/>
            <a:ext cx="1823460" cy="583852"/>
          </a:xfrm>
          <a:prstGeom prst="rect">
            <a:avLst/>
          </a:prstGeom>
        </p:spPr>
      </p:pic>
      <p:sp>
        <p:nvSpPr>
          <p:cNvPr id="11" name="文本框 6"/>
          <p:cNvSpPr txBox="1">
            <a:spLocks noChangeArrowheads="1"/>
          </p:cNvSpPr>
          <p:nvPr userDrawn="1"/>
        </p:nvSpPr>
        <p:spPr bwMode="auto">
          <a:xfrm>
            <a:off x="4318000" y="2971800"/>
            <a:ext cx="3556000" cy="230188"/>
          </a:xfrm>
          <a:prstGeom prst="rect">
            <a:avLst/>
          </a:prstGeom>
          <a:noFill/>
          <a:ln w="9525">
            <a:noFill/>
            <a:miter lim="800000"/>
            <a:headEnd/>
            <a:tailEnd/>
          </a:ln>
        </p:spPr>
        <p:txBody>
          <a:bodyPr>
            <a:spAutoFit/>
          </a:bodyPr>
          <a:lstStyle/>
          <a:p>
            <a:pPr eaLnBrk="1" hangingPunct="1"/>
            <a:r>
              <a:rPr lang="zh-CN" altLang="en-US" sz="300">
                <a:solidFill>
                  <a:schemeClr val="bg1"/>
                </a:solidFill>
                <a:latin typeface="微软雅黑" pitchFamily="34" charset="-122"/>
                <a:ea typeface="微软雅黑" pitchFamily="34" charset="-122"/>
                <a:sym typeface="+mn-ea"/>
              </a:rPr>
              <a:t>感谢您下载包图网平台上提供的</a:t>
            </a:r>
            <a:r>
              <a:rPr lang="en-US" altLang="zh-CN" sz="300">
                <a:solidFill>
                  <a:schemeClr val="bg1"/>
                </a:solidFill>
                <a:latin typeface="微软雅黑" pitchFamily="34" charset="-122"/>
                <a:ea typeface="微软雅黑" pitchFamily="34" charset="-122"/>
                <a:sym typeface="+mn-ea"/>
              </a:rPr>
              <a:t>PPT</a:t>
            </a:r>
            <a:r>
              <a:rPr lang="zh-CN" altLang="en-US" sz="300">
                <a:solidFill>
                  <a:schemeClr val="bg1"/>
                </a:solidFill>
                <a:latin typeface="微软雅黑" pitchFamily="34" charset="-122"/>
                <a:ea typeface="微软雅黑" pitchFamily="34" charset="-122"/>
                <a:sym typeface="+mn-ea"/>
              </a:rPr>
              <a:t>作品，为了您和包图网以及原创作者的利益，请勿复制、传播、销售，否则将承担法律责任！包图网将对作品进行维权，按照传播下载次数进行十倍的索取赔偿！</a:t>
            </a:r>
          </a:p>
          <a:p>
            <a:pPr eaLnBrk="1" hangingPunct="1"/>
            <a:r>
              <a:rPr lang="en-US" altLang="zh-CN" sz="600">
                <a:solidFill>
                  <a:schemeClr val="bg1"/>
                </a:solidFill>
                <a:latin typeface="微软雅黑" pitchFamily="34" charset="-122"/>
                <a:ea typeface="微软雅黑" pitchFamily="34" charset="-122"/>
                <a:sym typeface="+mn-ea"/>
              </a:rPr>
              <a:t>ibaotu.com</a:t>
            </a:r>
          </a:p>
        </p:txBody>
      </p:sp>
    </p:spTree>
    <p:extLst>
      <p:ext uri="{BB962C8B-B14F-4D97-AF65-F5344CB8AC3E}">
        <p14:creationId xmlns:p14="http://schemas.microsoft.com/office/powerpoint/2010/main" val="3199030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33331" y="2295592"/>
            <a:ext cx="10520126" cy="830997"/>
          </a:xfrm>
          <a:prstGeom prst="rect">
            <a:avLst/>
          </a:prstGeom>
          <a:noFill/>
          <a:ln w="9525">
            <a:noFill/>
            <a:miter lim="800000"/>
            <a:headEnd/>
            <a:tailEnd/>
          </a:ln>
        </p:spPr>
        <p:txBody>
          <a:bodyPr wrap="square">
            <a:spAutoFit/>
          </a:bodyPr>
          <a:lstStyle/>
          <a:p>
            <a:pPr algn="ctr" eaLnBrk="1" hangingPunct="1"/>
            <a:r>
              <a:rPr kumimoji="1" lang="zh-CN" altLang="en-US" sz="4800" b="1" dirty="0" smtClean="0">
                <a:solidFill>
                  <a:srgbClr val="C00000"/>
                </a:solidFill>
                <a:latin typeface="方正大黑简体"/>
                <a:ea typeface="方正大黑简体"/>
                <a:cs typeface="方正大黑简体"/>
              </a:rPr>
              <a:t>深入学习</a:t>
            </a:r>
            <a:r>
              <a:rPr kumimoji="1" lang="en-US" altLang="zh-CN" sz="4800" b="1" dirty="0" smtClean="0">
                <a:solidFill>
                  <a:srgbClr val="C00000"/>
                </a:solidFill>
                <a:latin typeface="方正大黑简体"/>
                <a:ea typeface="方正大黑简体"/>
                <a:cs typeface="方正大黑简体"/>
              </a:rPr>
              <a:t>《</a:t>
            </a:r>
            <a:r>
              <a:rPr kumimoji="1" lang="zh-CN" altLang="en-US" sz="4800" b="1" dirty="0">
                <a:solidFill>
                  <a:srgbClr val="C00000"/>
                </a:solidFill>
                <a:latin typeface="方正大黑简体"/>
                <a:ea typeface="方正大黑简体"/>
                <a:cs typeface="方正大黑简体"/>
              </a:rPr>
              <a:t>中国共产党章程</a:t>
            </a:r>
            <a:r>
              <a:rPr kumimoji="1" lang="en-US" altLang="zh-CN" sz="4800" b="1" dirty="0" smtClean="0">
                <a:solidFill>
                  <a:srgbClr val="C00000"/>
                </a:solidFill>
                <a:latin typeface="方正大黑简体"/>
                <a:ea typeface="方正大黑简体"/>
                <a:cs typeface="方正大黑简体"/>
              </a:rPr>
              <a:t>》</a:t>
            </a:r>
            <a:endParaRPr kumimoji="1" lang="zh-CN" altLang="zh-CN" sz="4800" b="1" dirty="0">
              <a:solidFill>
                <a:srgbClr val="C00000"/>
              </a:solidFill>
              <a:latin typeface="方正大黑简体"/>
              <a:ea typeface="方正大黑简体"/>
              <a:cs typeface="方正大黑简体"/>
            </a:endParaRPr>
          </a:p>
        </p:txBody>
      </p:sp>
      <p:grpSp>
        <p:nvGrpSpPr>
          <p:cNvPr id="3" name="组合 2"/>
          <p:cNvGrpSpPr>
            <a:grpSpLocks/>
          </p:cNvGrpSpPr>
          <p:nvPr/>
        </p:nvGrpSpPr>
        <p:grpSpPr bwMode="auto">
          <a:xfrm>
            <a:off x="7501875" y="4120416"/>
            <a:ext cx="3224213" cy="449263"/>
            <a:chOff x="4695054" y="3882190"/>
            <a:chExt cx="3224464" cy="449179"/>
          </a:xfrm>
        </p:grpSpPr>
        <p:sp>
          <p:nvSpPr>
            <p:cNvPr id="4" name="圆角矩形 3"/>
            <p:cNvSpPr/>
            <p:nvPr/>
          </p:nvSpPr>
          <p:spPr>
            <a:xfrm>
              <a:off x="4695054" y="3882190"/>
              <a:ext cx="3224464" cy="44917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solidFill>
                  <a:srgbClr val="C00000"/>
                </a:solidFill>
              </a:endParaRPr>
            </a:p>
          </p:txBody>
        </p:sp>
        <p:sp>
          <p:nvSpPr>
            <p:cNvPr id="5" name="文本框 5"/>
            <p:cNvSpPr txBox="1">
              <a:spLocks noChangeArrowheads="1"/>
            </p:cNvSpPr>
            <p:nvPr/>
          </p:nvSpPr>
          <p:spPr bwMode="auto">
            <a:xfrm>
              <a:off x="4695054" y="3922113"/>
              <a:ext cx="3224464" cy="369332"/>
            </a:xfrm>
            <a:prstGeom prst="rect">
              <a:avLst/>
            </a:prstGeom>
            <a:noFill/>
            <a:ln w="9525">
              <a:noFill/>
              <a:miter lim="800000"/>
              <a:headEnd/>
              <a:tailEnd/>
            </a:ln>
          </p:spPr>
          <p:txBody>
            <a:bodyPr>
              <a:spAutoFit/>
            </a:bodyPr>
            <a:lstStyle/>
            <a:p>
              <a:pPr algn="ctr" eaLnBrk="1" hangingPunct="1"/>
              <a:r>
                <a:rPr kumimoji="1" lang="zh-CN" altLang="en-US" b="1" dirty="0">
                  <a:solidFill>
                    <a:schemeClr val="bg1"/>
                  </a:solidFill>
                  <a:latin typeface="微软雅黑" pitchFamily="34" charset="-122"/>
                  <a:ea typeface="微软雅黑" pitchFamily="34" charset="-122"/>
                </a:rPr>
                <a:t>财务处党支部</a:t>
              </a:r>
            </a:p>
          </p:txBody>
        </p:sp>
      </p:grpSp>
    </p:spTree>
    <p:extLst>
      <p:ext uri="{BB962C8B-B14F-4D97-AF65-F5344CB8AC3E}">
        <p14:creationId xmlns:p14="http://schemas.microsoft.com/office/powerpoint/2010/main" val="23879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379571" y="1432920"/>
            <a:ext cx="11083679" cy="1579920"/>
          </a:xfrm>
          <a:prstGeom prst="rect">
            <a:avLst/>
          </a:prstGeom>
          <a:noFill/>
        </p:spPr>
        <p:txBody>
          <a:bodyPr wrap="square" rtlCol="0">
            <a:spAutoFit/>
          </a:bodyPr>
          <a:lstStyle/>
          <a:p>
            <a:pPr marL="285750" indent="-285750">
              <a:lnSpc>
                <a:spcPts val="2600"/>
              </a:lnSpc>
              <a:buFont typeface="Wingdings" panose="05000000000000000000" pitchFamily="2" charset="2"/>
              <a:buChar char="Ø"/>
            </a:pPr>
            <a:r>
              <a:rPr lang="zh-CN" altLang="zh-CN" dirty="0"/>
              <a:t>党的二十大通过的党章修正案</a:t>
            </a:r>
            <a:r>
              <a:rPr lang="zh-CN" altLang="zh-CN" dirty="0" smtClean="0"/>
              <a:t>，</a:t>
            </a:r>
            <a:r>
              <a:rPr lang="zh-CN" altLang="en-US" dirty="0"/>
              <a:t>把</a:t>
            </a:r>
            <a:r>
              <a:rPr lang="zh-CN" altLang="en-US" b="1" dirty="0">
                <a:solidFill>
                  <a:srgbClr val="FF0000"/>
                </a:solidFill>
              </a:rPr>
              <a:t>党的十九大以来习近平新时代中国特色社会主义思想新发展、党的十九大以来党中央提出的治国理政新理念新思想新战略、党的十九大以来党中央推动全面从严治党向纵深发展一系列重大创新成果和行之有效的成功经验</a:t>
            </a:r>
            <a:r>
              <a:rPr lang="zh-CN" altLang="en-US" dirty="0"/>
              <a:t>写入党章</a:t>
            </a:r>
            <a:r>
              <a:rPr lang="zh-CN" altLang="en-US" dirty="0" smtClean="0"/>
              <a:t>。</a:t>
            </a:r>
            <a:endParaRPr lang="en-US" altLang="zh-CN" dirty="0" smtClean="0"/>
          </a:p>
          <a:p>
            <a:pPr marL="285750" indent="-285750">
              <a:lnSpc>
                <a:spcPts val="2600"/>
              </a:lnSpc>
              <a:spcBef>
                <a:spcPts val="1200"/>
              </a:spcBef>
              <a:buFont typeface="Wingdings" panose="05000000000000000000" pitchFamily="2" charset="2"/>
              <a:buChar char="Ø"/>
            </a:pPr>
            <a:r>
              <a:rPr lang="zh-CN" altLang="zh-CN" dirty="0" smtClean="0"/>
              <a:t>共</a:t>
            </a:r>
            <a:r>
              <a:rPr lang="zh-CN" altLang="zh-CN" dirty="0">
                <a:latin typeface="Times New Roman" panose="02020603050405020304" pitchFamily="18" charset="0"/>
                <a:cs typeface="Times New Roman" panose="02020603050405020304" pitchFamily="18" charset="0"/>
              </a:rPr>
              <a:t>修改</a:t>
            </a:r>
            <a:r>
              <a:rPr lang="en-US" altLang="zh-CN" b="1" dirty="0">
                <a:latin typeface="Times New Roman" panose="02020603050405020304" pitchFamily="18" charset="0"/>
                <a:cs typeface="Times New Roman" panose="02020603050405020304" pitchFamily="18" charset="0"/>
              </a:rPr>
              <a:t>50</a:t>
            </a:r>
            <a:r>
              <a:rPr lang="zh-CN" altLang="zh-CN" b="1" dirty="0">
                <a:latin typeface="Times New Roman" panose="02020603050405020304" pitchFamily="18" charset="0"/>
                <a:cs typeface="Times New Roman" panose="02020603050405020304" pitchFamily="18" charset="0"/>
              </a:rPr>
              <a:t>处</a:t>
            </a:r>
            <a:r>
              <a:rPr lang="zh-CN" altLang="zh-CN" dirty="0"/>
              <a:t>，其中</a:t>
            </a:r>
            <a:r>
              <a:rPr lang="zh-CN" altLang="zh-CN" b="1" dirty="0">
                <a:solidFill>
                  <a:srgbClr val="FF0000"/>
                </a:solidFill>
              </a:rPr>
              <a:t>总纲部分</a:t>
            </a:r>
            <a:r>
              <a:rPr lang="zh-CN" altLang="zh-CN" dirty="0"/>
              <a:t>的修改</a:t>
            </a:r>
            <a:r>
              <a:rPr lang="en-US" altLang="zh-CN" b="1" dirty="0">
                <a:solidFill>
                  <a:srgbClr val="FF0000"/>
                </a:solidFill>
                <a:latin typeface="Times New Roman" panose="02020603050405020304" pitchFamily="18" charset="0"/>
                <a:cs typeface="Times New Roman" panose="02020603050405020304" pitchFamily="18" charset="0"/>
              </a:rPr>
              <a:t>37</a:t>
            </a:r>
            <a:r>
              <a:rPr lang="zh-CN" altLang="zh-CN" dirty="0"/>
              <a:t>处，</a:t>
            </a:r>
            <a:r>
              <a:rPr lang="zh-CN" altLang="zh-CN" b="1" dirty="0">
                <a:solidFill>
                  <a:srgbClr val="FF0000"/>
                </a:solidFill>
              </a:rPr>
              <a:t>条文部分</a:t>
            </a:r>
            <a:r>
              <a:rPr lang="zh-CN" altLang="zh-CN" dirty="0"/>
              <a:t>的修改</a:t>
            </a:r>
            <a:r>
              <a:rPr lang="en-US" altLang="zh-CN" b="1" dirty="0">
                <a:solidFill>
                  <a:srgbClr val="FF0000"/>
                </a:solidFill>
                <a:latin typeface="Times New Roman" panose="02020603050405020304" pitchFamily="18" charset="0"/>
                <a:cs typeface="Times New Roman" panose="02020603050405020304" pitchFamily="18" charset="0"/>
              </a:rPr>
              <a:t>13</a:t>
            </a:r>
            <a:r>
              <a:rPr lang="zh-CN" altLang="zh-CN" dirty="0" smtClean="0"/>
              <a:t>处</a:t>
            </a:r>
            <a:r>
              <a:rPr lang="zh-CN" altLang="en-US" dirty="0" smtClean="0"/>
              <a:t>；主要如下：</a:t>
            </a:r>
            <a:endParaRPr lang="zh-CN" altLang="en-US" dirty="0"/>
          </a:p>
        </p:txBody>
      </p:sp>
      <p:sp>
        <p:nvSpPr>
          <p:cNvPr id="5" name="五边形 4"/>
          <p:cNvSpPr/>
          <p:nvPr/>
        </p:nvSpPr>
        <p:spPr>
          <a:xfrm>
            <a:off x="452906" y="304665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6" name="Rectangle 2"/>
          <p:cNvSpPr>
            <a:spLocks noChangeArrowheads="1"/>
          </p:cNvSpPr>
          <p:nvPr/>
        </p:nvSpPr>
        <p:spPr bwMode="auto">
          <a:xfrm>
            <a:off x="457062" y="3546334"/>
            <a:ext cx="10784421" cy="2619307"/>
          </a:xfrm>
          <a:prstGeom prst="rect">
            <a:avLst/>
          </a:prstGeom>
          <a:solidFill>
            <a:schemeClr val="tx2">
              <a:lumMod val="20000"/>
              <a:lumOff val="80000"/>
            </a:schemeClr>
          </a:solidFill>
          <a:ln w="12700">
            <a:solidFill>
              <a:srgbClr val="9E211B"/>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zh-CN" sz="13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十八大以来，以习近平同志为主要代表的中国共产党人，</a:t>
            </a:r>
            <a:r>
              <a:rPr kumimoji="0" lang="zh-CN" altLang="zh-CN" sz="1400" b="0" i="0" u="none" strike="noStrike" cap="none" normalizeH="0" baseline="0" dirty="0" smtClean="0">
                <a:ln>
                  <a:noFill/>
                </a:ln>
                <a:solidFill>
                  <a:schemeClr val="accent1">
                    <a:lumMod val="60000"/>
                    <a:lumOff val="40000"/>
                  </a:schemeClr>
                </a:solidFill>
                <a:effectLst/>
                <a:latin typeface="微软雅黑" panose="020B0503020204020204" pitchFamily="34" charset="-122"/>
                <a:ea typeface="微软雅黑" panose="020B0503020204020204" pitchFamily="34" charset="-122"/>
                <a:cs typeface="宋体" panose="02010600030101010101" pitchFamily="2" charset="-122"/>
              </a:rPr>
              <a:t>顺应时代发展，从理论和实践结合上系统</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坚持把马克思主义基本原理同中国具体实际相结合、同中华优秀传统文化相结合，科学</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回答了新时代坚持和发展什么样的中国特色社会主义、怎样坚持和发展中国特色社会主义</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这个</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等</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重大时代课题，创立了习近平新时代中国特色社会主义思想。习近平新时代中国特色社会主义思想是对马克思列宁主义、毛泽东思想、邓小平理论、</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三个代表</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重要思想、科学发展观的继承和发展，是</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当代中国</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马克思主义</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中国化最新成果，</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、二十一世纪马克思主义，是中华文化和中国精神的时代精华，</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是党和人民实践经验和集体智慧的结晶，是中国特色社会主义理论体系的重要组成部分，是全党全国人民为实现中华民族伟大复兴而奋斗的行动指南，必须长期坚持并不断发展。在习近平新时代中国特色社会主义思想指导下，中国共产党领导全国各族人民，统揽伟大斗争、伟大工程、伟大事业、伟大梦想，推动中国特色社会主义进入了新时代</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，实现第一个百年奋斗目标，开启了实现第二个百年奋斗目标新征程。</a:t>
            </a:r>
          </a:p>
        </p:txBody>
      </p:sp>
      <p:cxnSp>
        <p:nvCxnSpPr>
          <p:cNvPr id="7" name="直接连接符 6"/>
          <p:cNvCxnSpPr/>
          <p:nvPr/>
        </p:nvCxnSpPr>
        <p:spPr>
          <a:xfrm>
            <a:off x="5343603" y="3769862"/>
            <a:ext cx="31338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64804" y="4401630"/>
            <a:ext cx="29650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8677007" y="4709201"/>
            <a:ext cx="13466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99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392985" y="263958"/>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Rectangle 2"/>
          <p:cNvSpPr>
            <a:spLocks noChangeArrowheads="1"/>
          </p:cNvSpPr>
          <p:nvPr/>
        </p:nvSpPr>
        <p:spPr bwMode="auto">
          <a:xfrm>
            <a:off x="471012" y="1611583"/>
            <a:ext cx="10992238" cy="1695336"/>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lnSpc>
                <a:spcPts val="2500"/>
              </a:lnSpc>
            </a:pPr>
            <a:r>
              <a:rPr kumimoji="0" lang="zh-CN" altLang="zh-CN" sz="13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　中国共产党自成立以来，始终把为中国人民谋幸福、为中华民族谋复兴作为自己的初心使命，历经百年奋斗，从根本上改变了中国人民的前途命运，开辟了实现中华民族伟大复兴的正确道路，展示了马克思主义的强大生命力，深刻影响了世界历史进程，锻造了走在时代前列的中国共产党。经过长期实践，积累了坚持党的领导、坚持人民至上、坚持理论创新、坚持独立自主、坚持中国道路、坚持胸怀天下、坚持开拓创新、坚持敢于斗争、坚持统一战线、坚持自我革命的宝贵历史经验，这是党和人民共同创造的精神财富，必须倍加珍惜、长期坚持，并在实践中不断丰富和发展</a:t>
            </a:r>
            <a:r>
              <a:rPr lang="zh-CN" altLang="zh-CN"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（新增加）</a:t>
            </a:r>
            <a:endPar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Rectangle 3"/>
          <p:cNvSpPr>
            <a:spLocks noChangeArrowheads="1"/>
          </p:cNvSpPr>
          <p:nvPr/>
        </p:nvSpPr>
        <p:spPr bwMode="auto">
          <a:xfrm>
            <a:off x="462699" y="3517039"/>
            <a:ext cx="10992238" cy="1054135"/>
          </a:xfrm>
          <a:prstGeom prst="rect">
            <a:avLst/>
          </a:prstGeom>
          <a:solidFill>
            <a:schemeClr val="accent2">
              <a:lumMod val="40000"/>
              <a:lumOff val="60000"/>
            </a:schemeClr>
          </a:solidFill>
          <a:ln w="19050">
            <a:solidFill>
              <a:srgbClr val="9E211B"/>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要实施科教兴国战略、人才强国战略、创新驱动发展战略、乡村振兴战略、区域协调发展战略、可持续发展战略、军民融合发展战略，充分发挥科学技术作为第一生产力的作用，</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充分发挥人才作为第一资源的作用，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充分发挥创新作为引领发展第一动力的作用，依靠科技进步，提高劳动者素质，促进国民经济更高质量、更有效率、更加公平、更可持续</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、更为安全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发展。</a:t>
            </a:r>
            <a:endParaRPr kumimoji="0" lang="zh-CN" altLang="zh-CN" sz="2000" b="0" i="0" u="none" strike="noStrike" cap="none" normalizeH="0" baseline="0" dirty="0" smtClean="0">
              <a:ln>
                <a:noFill/>
              </a:ln>
              <a:solidFill>
                <a:schemeClr val="tx1"/>
              </a:solidFill>
              <a:effectLst/>
              <a:latin typeface="Arial" panose="020B0604020202020204" pitchFamily="34" charset="0"/>
            </a:endParaRPr>
          </a:p>
        </p:txBody>
      </p:sp>
      <p:sp>
        <p:nvSpPr>
          <p:cNvPr id="8" name="矩形 7"/>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9"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1320169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5828" y="1180403"/>
            <a:ext cx="10676355" cy="4104746"/>
            <a:chOff x="545828" y="1180403"/>
            <a:chExt cx="10676355" cy="4104746"/>
          </a:xfrm>
        </p:grpSpPr>
        <p:sp>
          <p:nvSpPr>
            <p:cNvPr id="5" name="五边形 4"/>
            <p:cNvSpPr/>
            <p:nvPr/>
          </p:nvSpPr>
          <p:spPr>
            <a:xfrm>
              <a:off x="545829" y="1180403"/>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6" name="Rectangle 1"/>
            <p:cNvSpPr>
              <a:spLocks noChangeArrowheads="1"/>
            </p:cNvSpPr>
            <p:nvPr/>
          </p:nvSpPr>
          <p:spPr bwMode="auto">
            <a:xfrm>
              <a:off x="545828" y="1666210"/>
              <a:ext cx="10676355" cy="361893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lnSpc>
                  <a:spcPts val="2500"/>
                </a:lnSpc>
              </a:pP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必须坚持和完善公有制为主体、多种所有制经济共同发展</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的基本经济制度，坚持和完善</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按劳分配为主体、多种分配方式并存</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的分配</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，社会主义市场经济体制等基本经济</a:t>
              </a:r>
              <a:r>
                <a:rPr lang="zh-CN" altLang="zh-CN" sz="1400" dirty="0">
                  <a:latin typeface="微软雅黑" panose="020B0503020204020204" pitchFamily="34" charset="-122"/>
                  <a:ea typeface="微软雅黑" panose="020B0503020204020204" pitchFamily="34" charset="-122"/>
                  <a:cs typeface="宋体" panose="02010600030101010101" pitchFamily="2" charset="-122"/>
                </a:rPr>
                <a:t>制度</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，鼓励一部分地区和一部分人先富起来，逐步</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消灭贫穷，达到</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实现全体人民</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共同富裕，在生产发展和社会财富增长的基础上不断满足人民日益增长的美好生活需要，促进人的全面发展。发展是我们党执政兴国的第一要务。必须坚持以人民为中心的发展思想，</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坚持</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把握新发展阶段，贯彻</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创新、协调、绿色、开放、共享的</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发展理念</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，加快构建以国内大循环为主体、国内国际双循环相互促进的新发展格局，推动高质量发展。</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各项工作都要把有利于发展社会主义社会的生产力，有利于增强社会主义国家的综合国力，有利于提高人民的生活水平，作为总的出发点和检验标准，尊重劳动、尊重知识、尊重人才、尊重创造，做到发展为了人民、发展依靠人民、发展成果由人民共享。</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跨入新世纪，我国进入全面建设小康社会、加快推进社会主义现代化的新的发展阶段。</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必须按照中国特色社会主义事业“五位一体”总体布局和“四个全面”战略布局，统筹推进经济建设、政治建设、文化建设、社会建设、生态文明建设，协调推进全面</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建成小康社会</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建设社会主义现代化国家</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、全面深化改革、全面依法治国、全面从严治党。</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在新世纪</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新时代</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新征程</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，经济和社会发展的战略目标是，</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到建党一百年时，全面建成小康社会；到新中国成立一百年时，全面</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到二〇三五年基本实现社会主义现代化，到本世纪中叶把我国</a:t>
              </a:r>
              <a:r>
                <a:rPr lang="zh-CN" altLang="zh-CN" sz="1400" dirty="0">
                  <a:latin typeface="微软雅黑" panose="020B0503020204020204" pitchFamily="34" charset="-122"/>
                  <a:ea typeface="微软雅黑" panose="020B0503020204020204" pitchFamily="34" charset="-122"/>
                  <a:cs typeface="宋体" panose="02010600030101010101" pitchFamily="2" charset="-122"/>
                </a:rPr>
                <a:t>建成社会主义现代化强国</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a:t>
              </a:r>
            </a:p>
          </p:txBody>
        </p:sp>
        <p:cxnSp>
          <p:nvCxnSpPr>
            <p:cNvPr id="7" name="直接连接符 6"/>
            <p:cNvCxnSpPr/>
            <p:nvPr/>
          </p:nvCxnSpPr>
          <p:spPr>
            <a:xfrm>
              <a:off x="4771508" y="1895302"/>
              <a:ext cx="2327564" cy="8312"/>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直接连接符 7"/>
            <p:cNvCxnSpPr/>
            <p:nvPr/>
          </p:nvCxnSpPr>
          <p:spPr>
            <a:xfrm>
              <a:off x="9917086" y="1895302"/>
              <a:ext cx="465513" cy="831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6633559" y="2219498"/>
              <a:ext cx="1221971" cy="8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321726" y="2842953"/>
              <a:ext cx="2743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1296787" y="3807229"/>
              <a:ext cx="6633556" cy="8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flipV="1">
              <a:off x="9717581" y="4123113"/>
              <a:ext cx="989214" cy="831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6076606" y="4422371"/>
              <a:ext cx="6733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10291159" y="4422371"/>
              <a:ext cx="74814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40082" y="4763193"/>
              <a:ext cx="4646815" cy="8312"/>
            </a:xfrm>
            <a:prstGeom prst="line">
              <a:avLst/>
            </a:prstGeom>
          </p:spPr>
          <p:style>
            <a:lnRef idx="3">
              <a:schemeClr val="accent2"/>
            </a:lnRef>
            <a:fillRef idx="0">
              <a:schemeClr val="accent2"/>
            </a:fillRef>
            <a:effectRef idx="2">
              <a:schemeClr val="accent2"/>
            </a:effectRef>
            <a:fontRef idx="minor">
              <a:schemeClr val="tx1"/>
            </a:fontRef>
          </p:style>
        </p:cxnSp>
      </p:grpSp>
      <p:sp>
        <p:nvSpPr>
          <p:cNvPr id="16" name="矩形 15"/>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7"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12082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Rectangle 1"/>
          <p:cNvSpPr>
            <a:spLocks noChangeArrowheads="1"/>
          </p:cNvSpPr>
          <p:nvPr/>
        </p:nvSpPr>
        <p:spPr bwMode="auto">
          <a:xfrm>
            <a:off x="462699" y="1621321"/>
            <a:ext cx="10983925" cy="733534"/>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不断加强全国人民包括香港特别行政区同胞、澳门特别行政区同胞、台湾同胞和海外侨胞的团结。</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按照</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全面准确、坚定不移贯彻</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一个国家、两种制度</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的方针，促进香港、澳门长期繁荣稳定，</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坚决反对和遏制“台独”，</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完成祖国统一大业。</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cxnSp>
        <p:nvCxnSpPr>
          <p:cNvPr id="6" name="直接连接符 5"/>
          <p:cNvCxnSpPr/>
          <p:nvPr/>
        </p:nvCxnSpPr>
        <p:spPr>
          <a:xfrm>
            <a:off x="8179724" y="1853737"/>
            <a:ext cx="382385"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angle 5"/>
          <p:cNvSpPr>
            <a:spLocks noChangeArrowheads="1"/>
          </p:cNvSpPr>
          <p:nvPr/>
        </p:nvSpPr>
        <p:spPr bwMode="auto">
          <a:xfrm>
            <a:off x="462698" y="2447584"/>
            <a:ext cx="10983925" cy="105413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在国际事务中，</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弘扬和平、发展、公平、正义、民主、自由的全人类共同价值，</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坚持正确义利观，维护我国的独立和主权，反对霸权主义和强权政治，维护世界和平，促进人类进步，推动构建人类命运共同体，推动建设持久和平、</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普遍安全、</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共同繁荣</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的和谐</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、开放包容、清洁美丽的</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世界。</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8" name="直接连接符 7"/>
          <p:cNvCxnSpPr/>
          <p:nvPr/>
        </p:nvCxnSpPr>
        <p:spPr>
          <a:xfrm>
            <a:off x="9433711" y="2978592"/>
            <a:ext cx="525101" cy="9054"/>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6"/>
          <p:cNvSpPr>
            <a:spLocks noChangeArrowheads="1"/>
          </p:cNvSpPr>
          <p:nvPr/>
        </p:nvSpPr>
        <p:spPr bwMode="auto">
          <a:xfrm>
            <a:off x="462698" y="3618992"/>
            <a:ext cx="10936587" cy="1695336"/>
          </a:xfrm>
          <a:prstGeom prst="rect">
            <a:avLst/>
          </a:prstGeom>
          <a:solidFill>
            <a:schemeClr val="accent3">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中国共产党要领导全国各族人民实现</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“两个一百年”</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第二个百年</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奋斗目标、实现中华民族伟大复兴的中国梦，必须紧密围绕党的基本路线，</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坚持和加强党的全面领导，</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坚持党要管党、全面从严治党，</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弘扬坚持真理、坚守理想，践行初心、担当使命，不怕牺牲、英勇斗争，对党忠诚、不负人民的伟大建党精神，</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加强党的长期执政能力建设、先进性和纯洁性建设，以改革创新精神全面推进党的建设新的伟大工程，以党的政治建设为统领，全面推进党的政治建设、思想建设、组织建设、作风建设、纪律建设，把制度建设贯穿其中，深入推进反腐败斗争，全面提高党的建设科学化水平</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，以伟大自我革命引领伟大社会革命</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0" name="直接连接符 9"/>
          <p:cNvCxnSpPr/>
          <p:nvPr/>
        </p:nvCxnSpPr>
        <p:spPr>
          <a:xfrm>
            <a:off x="3512745" y="3865830"/>
            <a:ext cx="986827"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2"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282017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五边形 4"/>
          <p:cNvSpPr/>
          <p:nvPr/>
        </p:nvSpPr>
        <p:spPr>
          <a:xfrm>
            <a:off x="498166" y="2100411"/>
            <a:ext cx="284215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2908" y="2127069"/>
            <a:ext cx="3059838" cy="369332"/>
          </a:xfrm>
          <a:prstGeom prst="rect">
            <a:avLst/>
          </a:prstGeom>
          <a:noFill/>
        </p:spPr>
        <p:txBody>
          <a:bodyPr wrap="square" rtlCol="0">
            <a:spAutoFit/>
          </a:bodyPr>
          <a:lstStyle/>
          <a:p>
            <a:r>
              <a:rPr lang="zh-CN" altLang="en-US" dirty="0" smtClean="0"/>
              <a:t>第一，坚持党的基本路线。</a:t>
            </a:r>
            <a:endParaRPr lang="zh-CN" altLang="en-US" dirty="0"/>
          </a:p>
        </p:txBody>
      </p:sp>
      <p:sp>
        <p:nvSpPr>
          <p:cNvPr id="7" name="文本框 6"/>
          <p:cNvSpPr txBox="1"/>
          <p:nvPr/>
        </p:nvSpPr>
        <p:spPr>
          <a:xfrm>
            <a:off x="407641" y="1692999"/>
            <a:ext cx="11189851" cy="646331"/>
          </a:xfrm>
          <a:prstGeom prst="rect">
            <a:avLst/>
          </a:prstGeom>
          <a:noFill/>
        </p:spPr>
        <p:txBody>
          <a:bodyPr wrap="square" rtlCol="0">
            <a:spAutoFit/>
          </a:bodyPr>
          <a:lstStyle/>
          <a:p>
            <a:pPr lvl="0"/>
            <a:r>
              <a:rPr lang="zh-CN"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党的建设必须坚决实现以下</a:t>
            </a:r>
            <a:r>
              <a:rPr lang="zh-CN" altLang="zh-CN"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五</a:t>
            </a:r>
            <a:r>
              <a:rPr lang="zh-CN" altLang="zh-CN"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六</a:t>
            </a:r>
            <a:r>
              <a:rPr lang="zh-CN"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项基本要求：</a:t>
            </a:r>
            <a:r>
              <a:rPr lang="zh-CN" altLang="en-US"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（新增一条基本要求，并完善原有基本要求 ）</a:t>
            </a:r>
            <a:endParaRPr lang="en-US"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dirty="0"/>
          </a:p>
        </p:txBody>
      </p:sp>
      <p:sp>
        <p:nvSpPr>
          <p:cNvPr id="8" name="Rectangle 5"/>
          <p:cNvSpPr>
            <a:spLocks noChangeArrowheads="1"/>
          </p:cNvSpPr>
          <p:nvPr/>
        </p:nvSpPr>
        <p:spPr bwMode="auto">
          <a:xfrm>
            <a:off x="498166" y="2602703"/>
            <a:ext cx="11099326" cy="695703"/>
          </a:xfrm>
          <a:prstGeom prst="rect">
            <a:avLst/>
          </a:prstGeom>
          <a:solidFill>
            <a:schemeClr val="accent2">
              <a:lumMod val="20000"/>
              <a:lumOff val="80000"/>
            </a:schemeClr>
          </a:solidFill>
          <a:ln w="12700">
            <a:solidFill>
              <a:srgbClr val="C00000"/>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lang="zh-CN" altLang="en-US" sz="1400" dirty="0" smtClean="0">
                <a:latin typeface="微软雅黑" panose="020B0503020204020204" pitchFamily="34" charset="-122"/>
                <a:ea typeface="微软雅黑" panose="020B0503020204020204" pitchFamily="34" charset="-122"/>
                <a:cs typeface="宋体" panose="02010600030101010101" pitchFamily="2" charset="-122"/>
              </a:rPr>
              <a:t>调整：</a:t>
            </a:r>
            <a:r>
              <a:rPr lang="zh-CN" altLang="zh-CN" sz="1400" dirty="0" smtClean="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加强</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各级领导班子建设，培养选拔党和人民需要的好干部，培养和造就千百万社会主义事业接班人，从组织上保证党的基本理论、基本路线、基本方略的贯彻落实</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必须提高政治判断力、政治领悟力、政治执行力，增强贯彻落实党的理论和路线方针政策的自觉性和坚定性</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cxnSp>
        <p:nvCxnSpPr>
          <p:cNvPr id="9" name="直接连接符 8"/>
          <p:cNvCxnSpPr/>
          <p:nvPr/>
        </p:nvCxnSpPr>
        <p:spPr>
          <a:xfrm>
            <a:off x="1131683" y="2786631"/>
            <a:ext cx="10311897" cy="905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498166" y="3135174"/>
            <a:ext cx="2426103"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五边形 10"/>
          <p:cNvSpPr/>
          <p:nvPr/>
        </p:nvSpPr>
        <p:spPr>
          <a:xfrm>
            <a:off x="514771" y="3420707"/>
            <a:ext cx="586792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61959" y="3465975"/>
            <a:ext cx="5967497" cy="369332"/>
          </a:xfrm>
          <a:prstGeom prst="rect">
            <a:avLst/>
          </a:prstGeom>
          <a:noFill/>
        </p:spPr>
        <p:txBody>
          <a:bodyPr wrap="square" rtlCol="0">
            <a:spAutoFit/>
          </a:bodyPr>
          <a:lstStyle/>
          <a:p>
            <a:r>
              <a:rPr lang="zh-CN" altLang="en-US" dirty="0" smtClean="0"/>
              <a:t>第二，</a:t>
            </a:r>
            <a:r>
              <a:rPr lang="zh-CN" altLang="zh-CN" dirty="0"/>
              <a:t>坚持解放思想，实事求是，与时俱进，求真务实。</a:t>
            </a:r>
            <a:endParaRPr lang="zh-CN" altLang="en-US" dirty="0"/>
          </a:p>
        </p:txBody>
      </p:sp>
      <p:sp>
        <p:nvSpPr>
          <p:cNvPr id="13" name="Rectangle 6"/>
          <p:cNvSpPr>
            <a:spLocks noChangeArrowheads="1"/>
          </p:cNvSpPr>
          <p:nvPr/>
        </p:nvSpPr>
        <p:spPr bwMode="auto">
          <a:xfrm>
            <a:off x="514771" y="3965595"/>
            <a:ext cx="11082721" cy="733534"/>
          </a:xfrm>
          <a:prstGeom prst="rect">
            <a:avLst/>
          </a:prstGeom>
          <a:solidFill>
            <a:schemeClr val="accent2">
              <a:lumMod val="20000"/>
              <a:lumOff val="80000"/>
            </a:schemeClr>
          </a:solidFill>
          <a:ln w="12700">
            <a:solidFill>
              <a:srgbClr val="9E211B"/>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调整：全党必须坚持这条思想路线，积极探索，大胆试验，开拓创新，创造性地开展工作，不断研究新情况，总结新经验，解决新问题，在实践中丰富和发展马克思主义，推进马克思主义中国化</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时代化</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4" name="矩形 13"/>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5"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Rectangle 1"/>
          <p:cNvSpPr>
            <a:spLocks noChangeArrowheads="1"/>
          </p:cNvSpPr>
          <p:nvPr/>
        </p:nvSpPr>
        <p:spPr bwMode="auto">
          <a:xfrm>
            <a:off x="480065" y="5291021"/>
            <a:ext cx="11090263" cy="1374735"/>
          </a:xfrm>
          <a:prstGeom prst="rect">
            <a:avLst/>
          </a:prstGeom>
          <a:solidFill>
            <a:schemeClr val="bg2"/>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p>
            <a:pPr lvl="0" defTabSz="914400">
              <a:lnSpc>
                <a:spcPts val="2500"/>
              </a:lnSpc>
            </a:pPr>
            <a:r>
              <a:rPr lang="zh-CN" altLang="en-US" sz="1400" dirty="0" smtClean="0">
                <a:latin typeface="微软雅黑" panose="020B0503020204020204" pitchFamily="34" charset="-122"/>
                <a:ea typeface="微软雅黑" panose="020B0503020204020204" pitchFamily="34" charset="-122"/>
                <a:cs typeface="宋体" panose="02010600030101010101" pitchFamily="2" charset="-122"/>
              </a:rPr>
              <a:t>新增：</a:t>
            </a:r>
            <a:r>
              <a:rPr lang="zh-CN" altLang="zh-CN"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全面贯彻习近平新时代中国特色社会主义思想，以组织体系建设为重点，着力培养忠诚干净担当的高素质干部，着力集聚爱国奉献的各方面优秀人才，坚持德才兼备、以德为先、任人唯贤，为坚持和加强党的全面领导、坚持和发展中国特色社会主义提供坚强组织保证。全党必须增强党组织的政治功能和组织功能，培养选拔党和人民需要的好干部，培养和造就大批堪当时代重任的社会主义事业接班人，聚天下英才而用之，从组织上保证党的基本理论、基本路线、基本方略的贯彻落实。</a:t>
            </a:r>
            <a:endParaRPr lang="zh-CN" altLang="zh-CN" sz="2000" dirty="0" smtClean="0">
              <a:solidFill>
                <a:srgbClr val="FF0000"/>
              </a:solidFill>
              <a:latin typeface="Arial" panose="020B0604020202020204" pitchFamily="34" charset="0"/>
            </a:endParaRPr>
          </a:p>
        </p:txBody>
      </p:sp>
      <p:sp>
        <p:nvSpPr>
          <p:cNvPr id="17" name="五边形 16"/>
          <p:cNvSpPr/>
          <p:nvPr/>
        </p:nvSpPr>
        <p:spPr>
          <a:xfrm>
            <a:off x="498166" y="4780274"/>
            <a:ext cx="357438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71012" y="4829148"/>
            <a:ext cx="3729796" cy="369332"/>
          </a:xfrm>
          <a:prstGeom prst="rect">
            <a:avLst/>
          </a:prstGeom>
          <a:noFill/>
        </p:spPr>
        <p:txBody>
          <a:bodyPr wrap="square" rtlCol="0">
            <a:spAutoFit/>
          </a:bodyPr>
          <a:lstStyle/>
          <a:p>
            <a:r>
              <a:rPr lang="zh-CN" altLang="en-US" dirty="0" smtClean="0"/>
              <a:t>第三，坚持新时代党的组织路线。</a:t>
            </a:r>
            <a:endParaRPr lang="zh-CN" altLang="en-US" dirty="0"/>
          </a:p>
        </p:txBody>
      </p:sp>
    </p:spTree>
    <p:extLst>
      <p:ext uri="{BB962C8B-B14F-4D97-AF65-F5344CB8AC3E}">
        <p14:creationId xmlns:p14="http://schemas.microsoft.com/office/powerpoint/2010/main" val="315413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14" name="五边形 13"/>
          <p:cNvSpPr/>
          <p:nvPr/>
        </p:nvSpPr>
        <p:spPr>
          <a:xfrm>
            <a:off x="498166" y="3367911"/>
            <a:ext cx="357438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1012" y="3416785"/>
            <a:ext cx="3729796" cy="369332"/>
          </a:xfrm>
          <a:prstGeom prst="rect">
            <a:avLst/>
          </a:prstGeom>
          <a:noFill/>
        </p:spPr>
        <p:txBody>
          <a:bodyPr wrap="square" rtlCol="0">
            <a:spAutoFit/>
          </a:bodyPr>
          <a:lstStyle/>
          <a:p>
            <a:r>
              <a:rPr lang="zh-CN" altLang="en-US" dirty="0" smtClean="0"/>
              <a:t>第六，坚持新时代党的组织路线。</a:t>
            </a:r>
            <a:endParaRPr lang="zh-CN" altLang="en-US" dirty="0"/>
          </a:p>
        </p:txBody>
      </p:sp>
      <p:sp>
        <p:nvSpPr>
          <p:cNvPr id="16" name="Rectangle 2"/>
          <p:cNvSpPr>
            <a:spLocks noChangeArrowheads="1"/>
          </p:cNvSpPr>
          <p:nvPr/>
        </p:nvSpPr>
        <p:spPr bwMode="auto">
          <a:xfrm>
            <a:off x="489113" y="3813155"/>
            <a:ext cx="11062266" cy="2055499"/>
          </a:xfrm>
          <a:prstGeom prst="rect">
            <a:avLst/>
          </a:prstGeom>
          <a:solidFill>
            <a:schemeClr val="accent2">
              <a:lumMod val="20000"/>
              <a:lumOff val="8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坚持从严管党治党。全面从严治党永远在路上</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，党的自我革命永远在路上</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新形势下，党面临的执政考验、改革开放考验、市场经济考验、外部环境考验是长期的、复杂的、严峻的，精神懈怠危险、能力不足危险、脱离群众危险、消极腐败危险更加尖锐地摆在全党面前。要把严的标准、严的措施贯穿于管党治党全过程和各方面。坚持依规治党、标本兼治，</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不断健全党内法规体系，</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坚持把纪律挺在前面，加强组织性纪律性，在党的纪律面前人人平等。强化</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管党</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全面从严</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治党主体责任和监督责任，加强对党的领导机关和党员领导干部特别是主要领导干部的监督，不断完善党内监督体系。深入推进党风廉政建设和反腐败斗争，以零容忍态度惩治腐败，</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构建</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一体推进</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不敢腐、不能腐、不想腐</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的有效机制</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7" name="直接连接符 16"/>
          <p:cNvCxnSpPr/>
          <p:nvPr/>
        </p:nvCxnSpPr>
        <p:spPr>
          <a:xfrm>
            <a:off x="3766242" y="5042773"/>
            <a:ext cx="30630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8193386" y="5323431"/>
            <a:ext cx="33497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接连接符 18"/>
          <p:cNvCxnSpPr/>
          <p:nvPr/>
        </p:nvCxnSpPr>
        <p:spPr>
          <a:xfrm>
            <a:off x="11262511" y="5332484"/>
            <a:ext cx="217283" cy="90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606582" y="5640302"/>
            <a:ext cx="697117"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矩形 1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21"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2" name="五边形 21"/>
          <p:cNvSpPr/>
          <p:nvPr/>
        </p:nvSpPr>
        <p:spPr>
          <a:xfrm>
            <a:off x="505718" y="1772992"/>
            <a:ext cx="349440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78564" y="1821866"/>
            <a:ext cx="3821836" cy="369332"/>
          </a:xfrm>
          <a:prstGeom prst="rect">
            <a:avLst/>
          </a:prstGeom>
          <a:noFill/>
        </p:spPr>
        <p:txBody>
          <a:bodyPr wrap="square" rtlCol="0">
            <a:spAutoFit/>
          </a:bodyPr>
          <a:lstStyle/>
          <a:p>
            <a:r>
              <a:rPr lang="zh-CN" altLang="en-US" dirty="0" smtClean="0"/>
              <a:t>第四，坚持全心全意为人民服务。</a:t>
            </a:r>
            <a:endParaRPr lang="zh-CN" altLang="en-US" dirty="0"/>
          </a:p>
        </p:txBody>
      </p:sp>
      <p:sp>
        <p:nvSpPr>
          <p:cNvPr id="24" name="五边形 23"/>
          <p:cNvSpPr/>
          <p:nvPr/>
        </p:nvSpPr>
        <p:spPr>
          <a:xfrm>
            <a:off x="498171" y="2589327"/>
            <a:ext cx="349440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1017" y="2638201"/>
            <a:ext cx="3521563" cy="369332"/>
          </a:xfrm>
          <a:prstGeom prst="rect">
            <a:avLst/>
          </a:prstGeom>
          <a:noFill/>
        </p:spPr>
        <p:txBody>
          <a:bodyPr wrap="square" rtlCol="0">
            <a:spAutoFit/>
          </a:bodyPr>
          <a:lstStyle/>
          <a:p>
            <a:r>
              <a:rPr lang="zh-CN" altLang="en-US" dirty="0" smtClean="0"/>
              <a:t>第五，坚持民主集中制。</a:t>
            </a:r>
            <a:endParaRPr lang="zh-CN" altLang="en-US" dirty="0"/>
          </a:p>
        </p:txBody>
      </p:sp>
      <p:sp>
        <p:nvSpPr>
          <p:cNvPr id="26" name="Rectangle 1"/>
          <p:cNvSpPr>
            <a:spLocks noChangeArrowheads="1"/>
          </p:cNvSpPr>
          <p:nvPr/>
        </p:nvSpPr>
        <p:spPr bwMode="auto">
          <a:xfrm>
            <a:off x="4200808" y="2216545"/>
            <a:ext cx="4055953" cy="412934"/>
          </a:xfrm>
          <a:prstGeom prst="rect">
            <a:avLst/>
          </a:prstGeom>
          <a:solidFill>
            <a:schemeClr val="bg2"/>
          </a:solidFill>
          <a:ln>
            <a:noFill/>
          </a:ln>
          <a:effectLst/>
          <a:extLst/>
        </p:spPr>
        <p:txBody>
          <a:bodyPr vert="horz" wrap="square" lIns="91440" tIns="45720" rIns="91440" bIns="45720" numCol="1" anchor="ctr" anchorCtr="0" compatLnSpc="1">
            <a:prstTxWarp prst="textNoShape">
              <a:avLst/>
            </a:prstTxWarp>
            <a:spAutoFit/>
          </a:bodyPr>
          <a:lstStyle/>
          <a:p>
            <a:pPr lvl="0" defTabSz="914400">
              <a:lnSpc>
                <a:spcPts val="2500"/>
              </a:lnSpc>
            </a:pPr>
            <a:r>
              <a:rPr lang="zh-CN" altLang="en-US" sz="1400" dirty="0" smtClean="0">
                <a:latin typeface="Arial" panose="020B0604020202020204" pitchFamily="34" charset="0"/>
              </a:rPr>
              <a:t>第四和第五，内容无变化，只更新了序号。</a:t>
            </a:r>
            <a:endParaRPr lang="zh-CN" altLang="zh-CN" sz="1400" dirty="0" smtClean="0">
              <a:latin typeface="Arial" panose="020B0604020202020204" pitchFamily="34" charset="0"/>
            </a:endParaRPr>
          </a:p>
        </p:txBody>
      </p:sp>
    </p:spTree>
    <p:extLst>
      <p:ext uri="{BB962C8B-B14F-4D97-AF65-F5344CB8AC3E}">
        <p14:creationId xmlns:p14="http://schemas.microsoft.com/office/powerpoint/2010/main" val="2653484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a:t>条文</a:t>
            </a:r>
            <a:r>
              <a:rPr lang="zh-CN" altLang="en-US" sz="2200" b="1" dirty="0" smtClean="0"/>
              <a:t>部分</a:t>
            </a:r>
            <a:endParaRPr lang="zh-CN" altLang="en-US" sz="2200" b="1" dirty="0"/>
          </a:p>
        </p:txBody>
      </p:sp>
      <p:sp>
        <p:nvSpPr>
          <p:cNvPr id="5" name="五边形 4"/>
          <p:cNvSpPr/>
          <p:nvPr/>
        </p:nvSpPr>
        <p:spPr>
          <a:xfrm>
            <a:off x="498166" y="1674920"/>
            <a:ext cx="174709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012" y="1714741"/>
            <a:ext cx="1946263" cy="369332"/>
          </a:xfrm>
          <a:prstGeom prst="rect">
            <a:avLst/>
          </a:prstGeom>
          <a:noFill/>
        </p:spPr>
        <p:txBody>
          <a:bodyPr wrap="square" rtlCol="0">
            <a:spAutoFit/>
          </a:bodyPr>
          <a:lstStyle/>
          <a:p>
            <a:r>
              <a:rPr lang="zh-CN" altLang="en-US" b="1" dirty="0" smtClean="0"/>
              <a:t>第一章  党员</a:t>
            </a:r>
            <a:endParaRPr lang="zh-CN" altLang="en-US" b="1" dirty="0"/>
          </a:p>
        </p:txBody>
      </p:sp>
      <p:sp>
        <p:nvSpPr>
          <p:cNvPr id="7" name="Rectangle 2"/>
          <p:cNvSpPr>
            <a:spLocks noChangeArrowheads="1"/>
          </p:cNvSpPr>
          <p:nvPr/>
        </p:nvSpPr>
        <p:spPr bwMode="auto">
          <a:xfrm>
            <a:off x="417528" y="2087360"/>
            <a:ext cx="11062266" cy="6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panose="020B0604020202020204" pitchFamily="34" charset="0"/>
              </a:rPr>
              <a:t>完善了党员必须履行的义务：</a:t>
            </a:r>
            <a:endParaRPr kumimoji="0" lang="en-US" altLang="zh-CN"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ts val="25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417528" y="2489340"/>
            <a:ext cx="11062266" cy="13747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5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（一）认真学习马克思列宁主义、毛泽东思想、邓小平理论、</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三个代表</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重要思想、科学发展观、习近平新时代中国特色社会主义思想，学习党的路线、方针、政策和决议，学习党的基本知识</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和党的历史</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，学习科学、文化、法律和业务知识，努力提高为人民服务的本领。</a:t>
            </a:r>
            <a:endParaRPr lang="en-US" altLang="zh-CN" sz="1400" dirty="0"/>
          </a:p>
          <a:p>
            <a:pPr marL="0" marR="0" lvl="0" indent="0" algn="l" defTabSz="914400" rtl="0" eaLnBrk="0" fontAlgn="base" latinLnBrk="0" hangingPunct="0">
              <a:lnSpc>
                <a:spcPts val="25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增强</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四个意识</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、坚定</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四个自信</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、做到</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两个维护</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贯彻执行党的基本路线和各项方针、政策，带头参加改革开放和社会主义现代化建设，带动群众为经济发展和社会进步艰苦奋斗，在生产、工作、学习和社会生活中起先锋模范作用。</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9" name="五边形 8"/>
          <p:cNvSpPr/>
          <p:nvPr/>
        </p:nvSpPr>
        <p:spPr>
          <a:xfrm>
            <a:off x="460448" y="3954899"/>
            <a:ext cx="212884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3294" y="3994720"/>
            <a:ext cx="1946263" cy="369332"/>
          </a:xfrm>
          <a:prstGeom prst="rect">
            <a:avLst/>
          </a:prstGeom>
          <a:noFill/>
        </p:spPr>
        <p:txBody>
          <a:bodyPr wrap="square" rtlCol="0">
            <a:spAutoFit/>
          </a:bodyPr>
          <a:lstStyle/>
          <a:p>
            <a:r>
              <a:rPr lang="zh-CN" altLang="en-US" b="1" dirty="0" smtClean="0"/>
              <a:t>第六章  党的干部</a:t>
            </a:r>
            <a:endParaRPr lang="zh-CN" altLang="en-US" b="1" dirty="0"/>
          </a:p>
        </p:txBody>
      </p:sp>
      <p:sp>
        <p:nvSpPr>
          <p:cNvPr id="11" name="Rectangle 3"/>
          <p:cNvSpPr>
            <a:spLocks noChangeArrowheads="1"/>
          </p:cNvSpPr>
          <p:nvPr/>
        </p:nvSpPr>
        <p:spPr bwMode="auto">
          <a:xfrm>
            <a:off x="451400" y="4475937"/>
            <a:ext cx="11028394"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6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五）正确行使人民赋予的权力，坚持原则，依法办事，清正廉洁，勤政为民，以身作则，艰苦朴素，密切联系群众，坚持党的群众路线，自觉地接受党和群众的批评和监督，加强道德修养，讲党性、重品行、作表率，做到自重、自省、自警、自励，反对形式主义、官僚主义、享乐主义和奢靡之风，</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反对特权思想和特权现象，</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反对任何滥用职权、谋求私利的行为。</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2" name="矩形 1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3"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122354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a:t>条文</a:t>
            </a:r>
            <a:r>
              <a:rPr lang="zh-CN" altLang="en-US" sz="2200" b="1" dirty="0" smtClean="0"/>
              <a:t>部分</a:t>
            </a:r>
            <a:endParaRPr lang="zh-CN" altLang="en-US" sz="2200" b="1" dirty="0"/>
          </a:p>
        </p:txBody>
      </p:sp>
      <p:sp>
        <p:nvSpPr>
          <p:cNvPr id="5" name="五边形 4"/>
          <p:cNvSpPr/>
          <p:nvPr/>
        </p:nvSpPr>
        <p:spPr>
          <a:xfrm>
            <a:off x="498166" y="1674920"/>
            <a:ext cx="209112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012" y="1714741"/>
            <a:ext cx="1946263" cy="369332"/>
          </a:xfrm>
          <a:prstGeom prst="rect">
            <a:avLst/>
          </a:prstGeom>
          <a:noFill/>
        </p:spPr>
        <p:txBody>
          <a:bodyPr wrap="square" rtlCol="0">
            <a:spAutoFit/>
          </a:bodyPr>
          <a:lstStyle/>
          <a:p>
            <a:r>
              <a:rPr lang="zh-CN" altLang="en-US" b="1" dirty="0" smtClean="0"/>
              <a:t>第七章  党的纪律</a:t>
            </a:r>
            <a:endParaRPr lang="zh-CN" altLang="en-US" b="1" dirty="0"/>
          </a:p>
        </p:txBody>
      </p:sp>
      <p:sp>
        <p:nvSpPr>
          <p:cNvPr id="7" name="五边形 6"/>
          <p:cNvSpPr/>
          <p:nvPr/>
        </p:nvSpPr>
        <p:spPr>
          <a:xfrm>
            <a:off x="469501" y="3239691"/>
            <a:ext cx="2907441"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42347" y="3279512"/>
            <a:ext cx="3007023" cy="369332"/>
          </a:xfrm>
          <a:prstGeom prst="rect">
            <a:avLst/>
          </a:prstGeom>
          <a:noFill/>
        </p:spPr>
        <p:txBody>
          <a:bodyPr wrap="square" rtlCol="0">
            <a:spAutoFit/>
          </a:bodyPr>
          <a:lstStyle/>
          <a:p>
            <a:r>
              <a:rPr lang="zh-CN" altLang="en-US" b="1" dirty="0" smtClean="0"/>
              <a:t>第八章  党的纪律检查机关</a:t>
            </a:r>
            <a:endParaRPr lang="zh-CN" altLang="en-US" b="1" dirty="0"/>
          </a:p>
        </p:txBody>
      </p:sp>
      <p:sp>
        <p:nvSpPr>
          <p:cNvPr id="9" name="Rectangle 1"/>
          <p:cNvSpPr>
            <a:spLocks noChangeArrowheads="1"/>
          </p:cNvSpPr>
          <p:nvPr/>
        </p:nvSpPr>
        <p:spPr bwMode="auto">
          <a:xfrm>
            <a:off x="498166" y="2101267"/>
            <a:ext cx="10882040"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600"/>
              </a:lnSpc>
              <a:spcBef>
                <a:spcPct val="0"/>
              </a:spcBef>
              <a:spcAft>
                <a:spcPct val="0"/>
              </a:spcAft>
              <a:buClrTx/>
              <a:buSzTx/>
              <a:buFontTx/>
              <a:buNone/>
              <a:tabLst/>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第四十条</a:t>
            </a:r>
            <a:r>
              <a:rPr kumimoji="0" lang="zh-CN" altLang="en-US" sz="1400" b="0" i="0" u="none" strike="noStrike" cap="none" normalizeH="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坚持惩前毖后、治病救人，执纪必严、违纪必究，抓早抓小、防微杜渐，按照错误性质和情节轻重，给以批评教育</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、责令检查、诫勉</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直至纪律处分。运用监督执纪</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四种形态</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，让</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红红脸、出出汗</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成为常态，党纪处分、组织调整成为管党治党的重要手段，严重违纪、严重触犯刑律的党员必须开除党籍。</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469501" y="3609338"/>
            <a:ext cx="10937859" cy="142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a:lnSpc>
                <a:spcPts val="2600"/>
              </a:lnSpc>
            </a:pPr>
            <a:r>
              <a:rPr lang="zh-CN" altLang="en-US" sz="14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第四十五条  </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党的中央和地方纪律检查委员会向同级党和国家机关全面派驻党的纪律检查组</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，按照规定向有关国有企业、事业单位派驻党的纪律检查组</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。纪律检查组组长参加驻在</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部门</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单位</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党的领导组织的有关会议。他们的工作必须受到该</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机关</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单位</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党的领导组织的支持。</a:t>
            </a:r>
            <a:r>
              <a:rPr kumimoji="0" lang="zh-CN" altLang="en-US" sz="1400" b="0" i="0" u="none" strike="noStrike" cap="none" normalizeH="0" baseline="0" dirty="0" smtClean="0">
                <a:ln>
                  <a:noFill/>
                </a:ln>
                <a:solidFill>
                  <a:schemeClr val="tx1"/>
                </a:solidFill>
                <a:effectLst/>
              </a:rPr>
              <a:t> </a:t>
            </a:r>
            <a:endParaRPr kumimoji="0" lang="en-US" altLang="zh-CN" sz="1400" b="0" i="0" u="none" strike="noStrike" cap="none" normalizeH="0" baseline="0" dirty="0" smtClean="0">
              <a:ln>
                <a:noFill/>
              </a:ln>
              <a:solidFill>
                <a:schemeClr val="tx1"/>
              </a:solidFill>
              <a:effectLst/>
            </a:endParaRPr>
          </a:p>
          <a:p>
            <a:pPr lvl="0" defTabSz="914400">
              <a:lnSpc>
                <a:spcPts val="2600"/>
              </a:lnSpc>
            </a:pPr>
            <a:endParaRPr kumimoji="0" lang="en-US" altLang="zh-CN"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ts val="26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1" name="直接连接符 10"/>
          <p:cNvCxnSpPr/>
          <p:nvPr/>
        </p:nvCxnSpPr>
        <p:spPr>
          <a:xfrm>
            <a:off x="3733328" y="4182701"/>
            <a:ext cx="3497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8383509" y="4182701"/>
            <a:ext cx="353085"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3"/>
          <p:cNvSpPr>
            <a:spLocks noChangeArrowheads="1"/>
          </p:cNvSpPr>
          <p:nvPr/>
        </p:nvSpPr>
        <p:spPr bwMode="auto">
          <a:xfrm>
            <a:off x="498166" y="4387639"/>
            <a:ext cx="10882040" cy="759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600"/>
              </a:lnSpc>
              <a:spcBef>
                <a:spcPct val="0"/>
              </a:spcBef>
              <a:spcAft>
                <a:spcPct val="0"/>
              </a:spcAft>
              <a:buClrTx/>
              <a:buSzTx/>
              <a:buFontTx/>
              <a:buNone/>
              <a:tabLst/>
            </a:pPr>
            <a:r>
              <a:rPr lang="zh-CN" altLang="en-US" sz="1400" dirty="0" smtClean="0">
                <a:solidFill>
                  <a:srgbClr val="333333"/>
                </a:solidFill>
                <a:latin typeface="微软雅黑" panose="020B0503020204020204" pitchFamily="34" charset="-122"/>
                <a:ea typeface="微软雅黑" panose="020B0503020204020204" pitchFamily="34" charset="-122"/>
                <a:cs typeface="宋体" panose="02010600030101010101" pitchFamily="2" charset="-122"/>
              </a:rPr>
              <a:t>第四十六条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各级纪律检查委员会是党内监督专责机关，主要任务是：维护党的章程和其他党内法规，检查党的路线、方针、政策和决议的执行情况，协助党的委员会推进全面从严治党、加强党风建设和组织协调反腐败工作</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，推动完善党和国家监督体系</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4" name="五边形 13"/>
          <p:cNvSpPr/>
          <p:nvPr/>
        </p:nvSpPr>
        <p:spPr>
          <a:xfrm>
            <a:off x="489113" y="5214836"/>
            <a:ext cx="209112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1959" y="5254657"/>
            <a:ext cx="1946263" cy="369332"/>
          </a:xfrm>
          <a:prstGeom prst="rect">
            <a:avLst/>
          </a:prstGeom>
          <a:noFill/>
        </p:spPr>
        <p:txBody>
          <a:bodyPr wrap="square" rtlCol="0">
            <a:spAutoFit/>
          </a:bodyPr>
          <a:lstStyle/>
          <a:p>
            <a:r>
              <a:rPr lang="zh-CN" altLang="en-US" b="1" dirty="0" smtClean="0"/>
              <a:t>第九章  党组</a:t>
            </a:r>
            <a:endParaRPr lang="zh-CN" altLang="en-US" b="1" dirty="0"/>
          </a:p>
        </p:txBody>
      </p:sp>
      <p:sp>
        <p:nvSpPr>
          <p:cNvPr id="16" name="Rectangle 1"/>
          <p:cNvSpPr>
            <a:spLocks noChangeArrowheads="1"/>
          </p:cNvSpPr>
          <p:nvPr/>
        </p:nvSpPr>
        <p:spPr bwMode="auto">
          <a:xfrm>
            <a:off x="489113" y="5682615"/>
            <a:ext cx="10882040" cy="759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600"/>
              </a:lnSpc>
              <a:spcBef>
                <a:spcPct val="0"/>
              </a:spcBef>
              <a:spcAft>
                <a:spcPct val="0"/>
              </a:spcAft>
              <a:buClrTx/>
              <a:buSzTx/>
              <a:buFontTx/>
              <a:buNone/>
              <a:tabLst/>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第五十条　</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对下属单位实行集中统一领导的国家工作部门</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和有关单位的领导机关中，</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可以建立党委，党委的产生办法、职权和工作任务，由中央另行规定。</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7" name="矩形 16"/>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8"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2946084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72692" y="2617855"/>
            <a:ext cx="3828515" cy="1200329"/>
          </a:xfrm>
          <a:prstGeom prst="rect">
            <a:avLst/>
          </a:prstGeom>
          <a:noFill/>
        </p:spPr>
        <p:txBody>
          <a:bodyPr wrap="square" lIns="91440" tIns="45720" rIns="91440" bIns="45720">
            <a:spAutoFit/>
          </a:bodyPr>
          <a:lstStyle/>
          <a:p>
            <a:pPr algn="ctr"/>
            <a:r>
              <a:rPr lang="zh-CN" altLang="en-US" sz="7200" b="1" dirty="0" smtClean="0">
                <a:ln w="22225">
                  <a:solidFill>
                    <a:schemeClr val="accent2"/>
                  </a:solidFill>
                  <a:prstDash val="solid"/>
                </a:ln>
                <a:solidFill>
                  <a:srgbClr val="C00000"/>
                </a:solidFill>
              </a:rPr>
              <a:t>谢  谢</a:t>
            </a:r>
            <a:endParaRPr lang="zh-CN" altLang="en-US" sz="7200" b="1"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71969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15633" y="1602228"/>
            <a:ext cx="3445978" cy="29614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6415" tIns="48207" rIns="96415" bIns="48207" numCol="1" anchor="t" anchorCtr="0" compatLnSpc="1"/>
          <a:lstStyle/>
          <a:p>
            <a:endParaRPr lang="zh-CN" altLang="en-US" sz="100"/>
          </a:p>
        </p:txBody>
      </p:sp>
      <p:sp>
        <p:nvSpPr>
          <p:cNvPr id="7" name="TextBox 79"/>
          <p:cNvSpPr txBox="1"/>
          <p:nvPr/>
        </p:nvSpPr>
        <p:spPr>
          <a:xfrm>
            <a:off x="1213828" y="2548616"/>
            <a:ext cx="1806057" cy="1065676"/>
          </a:xfrm>
          <a:prstGeom prst="rect">
            <a:avLst/>
          </a:prstGeom>
          <a:noFill/>
        </p:spPr>
        <p:txBody>
          <a:bodyPr wrap="square" rtlCol="0">
            <a:spAutoFit/>
          </a:bodyPr>
          <a:lstStyle/>
          <a:p>
            <a:pPr algn="ctr"/>
            <a:r>
              <a:rPr lang="zh-CN" altLang="en-US" sz="6325" b="1" dirty="0">
                <a:solidFill>
                  <a:srgbClr val="FF0000"/>
                </a:solidFill>
                <a:latin typeface="微软雅黑" panose="020B0503020204020204" pitchFamily="34" charset="-122"/>
                <a:ea typeface="微软雅黑" panose="020B0503020204020204" pitchFamily="34" charset="-122"/>
              </a:rPr>
              <a:t>目录</a:t>
            </a:r>
          </a:p>
        </p:txBody>
      </p:sp>
      <p:sp>
        <p:nvSpPr>
          <p:cNvPr id="8" name="圆角矩形 7"/>
          <p:cNvSpPr/>
          <p:nvPr/>
        </p:nvSpPr>
        <p:spPr>
          <a:xfrm>
            <a:off x="4043964" y="3810900"/>
            <a:ext cx="6646200"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9" name="文本框 9"/>
          <p:cNvSpPr txBox="1"/>
          <p:nvPr/>
        </p:nvSpPr>
        <p:spPr>
          <a:xfrm>
            <a:off x="4535151" y="3939457"/>
            <a:ext cx="6095399" cy="503903"/>
          </a:xfrm>
          <a:prstGeom prst="rect">
            <a:avLst/>
          </a:prstGeom>
          <a:noFill/>
        </p:spPr>
        <p:txBody>
          <a:bodyPr wrap="square" lIns="72311" tIns="36155" rIns="72311" bIns="36155" rtlCol="0">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三</a:t>
            </a: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r>
              <a:rPr lang="zh-CN" altLang="en-US" sz="25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（自行学习）</a:t>
            </a:r>
            <a:endParaRPr lang="zh-CN" altLang="zh-CN" sz="25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圆角矩形 9"/>
          <p:cNvSpPr/>
          <p:nvPr/>
        </p:nvSpPr>
        <p:spPr>
          <a:xfrm>
            <a:off x="4044570" y="2719596"/>
            <a:ext cx="6585980"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1" name="文本框 9"/>
          <p:cNvSpPr txBox="1"/>
          <p:nvPr/>
        </p:nvSpPr>
        <p:spPr>
          <a:xfrm>
            <a:off x="4495633" y="2872773"/>
            <a:ext cx="6635658" cy="503903"/>
          </a:xfrm>
          <a:prstGeom prst="rect">
            <a:avLst/>
          </a:prstGeom>
          <a:noFill/>
        </p:spPr>
        <p:txBody>
          <a:bodyPr wrap="square" lIns="72311" tIns="36155" rIns="72311" bIns="36155" rtlCol="0">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二</a:t>
            </a: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a:t>
            </a:r>
            <a:r>
              <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a:t>
            </a:r>
            <a:r>
              <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圆角矩形 11"/>
          <p:cNvSpPr/>
          <p:nvPr/>
        </p:nvSpPr>
        <p:spPr>
          <a:xfrm>
            <a:off x="4025736" y="1641814"/>
            <a:ext cx="6604814"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文本框 12"/>
          <p:cNvSpPr txBox="1"/>
          <p:nvPr/>
        </p:nvSpPr>
        <p:spPr>
          <a:xfrm>
            <a:off x="4485067" y="1816449"/>
            <a:ext cx="6635658" cy="503903"/>
          </a:xfrm>
          <a:prstGeom prst="rect">
            <a:avLst/>
          </a:prstGeom>
          <a:noFill/>
        </p:spPr>
        <p:txBody>
          <a:bodyPr wrap="square" lIns="72311" tIns="36155" rIns="72311" bIns="36155" rtlCol="0">
            <a:spAutoFit/>
          </a:bodyPr>
          <a:lstStyle/>
          <a:p>
            <a:pPr marL="0" lvl="1" algn="l">
              <a:buClrTx/>
              <a:buSzTx/>
              <a:buFontTx/>
            </a:pP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一、党章的基本内容</a:t>
            </a:r>
            <a:endParaRPr lang="zh-CN"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extLst>
      <p:ext uri="{BB962C8B-B14F-4D97-AF65-F5344CB8AC3E}">
        <p14:creationId xmlns:p14="http://schemas.microsoft.com/office/powerpoint/2010/main" val="27641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383932" y="263958"/>
            <a:ext cx="2742572"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党章的基本内容</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矩形 9"/>
          <p:cNvSpPr/>
          <p:nvPr/>
        </p:nvSpPr>
        <p:spPr>
          <a:xfrm>
            <a:off x="558295" y="1250836"/>
            <a:ext cx="10658948" cy="2067233"/>
          </a:xfrm>
          <a:prstGeom prst="rect">
            <a:avLst/>
          </a:prstGeom>
        </p:spPr>
        <p:txBody>
          <a:bodyPr wrap="square">
            <a:spAutoFit/>
          </a:bodyPr>
          <a:lstStyle/>
          <a:p>
            <a:pPr marL="285750" indent="-285750">
              <a:lnSpc>
                <a:spcPts val="2600"/>
              </a:lnSpc>
              <a:buFont typeface="Wingdings" panose="05000000000000000000" pitchFamily="2" charset="2"/>
              <a:buChar char="Ø"/>
            </a:pP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中国共产党章程</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是</a:t>
            </a:r>
            <a:r>
              <a:rPr lang="zh-CN" altLang="en-US" b="1" dirty="0">
                <a:solidFill>
                  <a:srgbClr val="FF0000"/>
                </a:solidFill>
                <a:latin typeface="arial" panose="020B0604020202020204" pitchFamily="34" charset="0"/>
              </a:rPr>
              <a:t>全党最高的政治行为规范，是管党治党的总章程、总规矩，是中国共产党最根本的党内法规</a:t>
            </a:r>
            <a:r>
              <a:rPr lang="zh-CN" altLang="en-US" dirty="0">
                <a:solidFill>
                  <a:srgbClr val="333333"/>
                </a:solidFill>
                <a:latin typeface="arial" panose="020B0604020202020204" pitchFamily="34" charset="0"/>
              </a:rPr>
              <a:t>。党章规定了党的性质和宗旨、路线和纲领、指导思想和奋斗目标、组织原则和组织机构</a:t>
            </a:r>
            <a:r>
              <a:rPr lang="zh-CN" altLang="en-US" dirty="0" smtClean="0">
                <a:solidFill>
                  <a:srgbClr val="333333"/>
                </a:solidFill>
                <a:latin typeface="arial" panose="020B0604020202020204" pitchFamily="34" charset="0"/>
              </a:rPr>
              <a:t>、党员义务和</a:t>
            </a:r>
            <a:r>
              <a:rPr lang="zh-CN" altLang="en-US" dirty="0">
                <a:solidFill>
                  <a:srgbClr val="333333"/>
                </a:solidFill>
                <a:latin typeface="arial" panose="020B0604020202020204" pitchFamily="34" charset="0"/>
              </a:rPr>
              <a:t>权利以及党的纪律等重要内容</a:t>
            </a:r>
            <a:r>
              <a:rPr lang="zh-CN" altLang="en-US" dirty="0" smtClean="0">
                <a:solidFill>
                  <a:srgbClr val="333333"/>
                </a:solidFill>
                <a:latin typeface="arial" panose="020B0604020202020204" pitchFamily="34" charset="0"/>
              </a:rPr>
              <a:t>。</a:t>
            </a:r>
            <a:endParaRPr lang="en-US" altLang="zh-CN" dirty="0" smtClean="0">
              <a:solidFill>
                <a:srgbClr val="333333"/>
              </a:solidFill>
              <a:latin typeface="arial" panose="020B0604020202020204" pitchFamily="34" charset="0"/>
            </a:endParaRPr>
          </a:p>
          <a:p>
            <a:pPr marL="285750" indent="-285750">
              <a:lnSpc>
                <a:spcPts val="2600"/>
              </a:lnSpc>
              <a:spcBef>
                <a:spcPts val="1200"/>
              </a:spcBef>
              <a:buFont typeface="Wingdings" panose="05000000000000000000" pitchFamily="2" charset="2"/>
              <a:buChar char="Ø"/>
            </a:pPr>
            <a:r>
              <a:rPr lang="zh-CN" altLang="en-US" dirty="0" smtClean="0"/>
              <a:t>现行</a:t>
            </a:r>
            <a:r>
              <a:rPr lang="zh-CN" altLang="en-US" dirty="0"/>
              <a:t>的中国共产党章程</a:t>
            </a:r>
            <a:r>
              <a:rPr lang="zh-CN" altLang="en-US" dirty="0" smtClean="0"/>
              <a:t>由中国共产党第二十次全国代表大会部分</a:t>
            </a:r>
            <a:r>
              <a:rPr lang="zh-CN" altLang="en-US" dirty="0"/>
              <a:t>修改，</a:t>
            </a:r>
            <a:r>
              <a:rPr lang="en-US" altLang="zh-CN" dirty="0">
                <a:solidFill>
                  <a:srgbClr val="FF0000"/>
                </a:solidFill>
                <a:latin typeface="Times New Roman" panose="02020603050405020304" pitchFamily="18" charset="0"/>
                <a:cs typeface="Times New Roman" panose="02020603050405020304" pitchFamily="18" charset="0"/>
              </a:rPr>
              <a:t>2022</a:t>
            </a:r>
            <a:r>
              <a:rPr lang="zh-CN" altLang="en-US" dirty="0">
                <a:solidFill>
                  <a:srgbClr val="FF0000"/>
                </a:solidFill>
                <a:latin typeface="Times New Roman" panose="02020603050405020304" pitchFamily="18" charset="0"/>
                <a:cs typeface="Times New Roman" panose="02020603050405020304" pitchFamily="18" charset="0"/>
              </a:rPr>
              <a:t>年</a:t>
            </a:r>
            <a:r>
              <a:rPr lang="en-US" altLang="zh-CN" dirty="0">
                <a:solidFill>
                  <a:srgbClr val="FF0000"/>
                </a:solidFill>
                <a:latin typeface="Times New Roman" panose="02020603050405020304" pitchFamily="18" charset="0"/>
                <a:cs typeface="Times New Roman" panose="02020603050405020304" pitchFamily="18" charset="0"/>
              </a:rPr>
              <a:t>10</a:t>
            </a:r>
            <a:r>
              <a:rPr lang="zh-CN" altLang="en-US" dirty="0">
                <a:solidFill>
                  <a:srgbClr val="FF0000"/>
                </a:solidFill>
                <a:latin typeface="Times New Roman" panose="02020603050405020304" pitchFamily="18" charset="0"/>
                <a:cs typeface="Times New Roman" panose="02020603050405020304" pitchFamily="18" charset="0"/>
              </a:rPr>
              <a:t>月</a:t>
            </a:r>
            <a:r>
              <a:rPr lang="en-US" altLang="zh-CN" dirty="0">
                <a:solidFill>
                  <a:srgbClr val="FF0000"/>
                </a:solidFill>
                <a:latin typeface="Times New Roman" panose="02020603050405020304" pitchFamily="18" charset="0"/>
                <a:cs typeface="Times New Roman" panose="02020603050405020304" pitchFamily="18" charset="0"/>
              </a:rPr>
              <a:t>22</a:t>
            </a:r>
            <a:r>
              <a:rPr lang="zh-CN" altLang="en-US" dirty="0">
                <a:solidFill>
                  <a:srgbClr val="FF0000"/>
                </a:solidFill>
                <a:latin typeface="Times New Roman" panose="02020603050405020304" pitchFamily="18" charset="0"/>
                <a:cs typeface="Times New Roman" panose="02020603050405020304" pitchFamily="18" charset="0"/>
              </a:rPr>
              <a:t>日</a:t>
            </a:r>
            <a:r>
              <a:rPr lang="zh-CN" altLang="en-US" dirty="0"/>
              <a:t>审议通过</a:t>
            </a:r>
            <a:r>
              <a:rPr lang="zh-CN" altLang="en-US" dirty="0" smtClean="0"/>
              <a:t>。</a:t>
            </a:r>
            <a:endParaRPr lang="en-US" altLang="zh-CN" dirty="0" smtClean="0"/>
          </a:p>
          <a:p>
            <a:pPr marL="285750" indent="-285750">
              <a:lnSpc>
                <a:spcPts val="2600"/>
              </a:lnSpc>
              <a:spcBef>
                <a:spcPts val="1200"/>
              </a:spcBef>
              <a:buFont typeface="Wingdings" panose="05000000000000000000" pitchFamily="2" charset="2"/>
              <a:buChar char="Ø"/>
            </a:pPr>
            <a:r>
              <a:rPr lang="zh-CN" altLang="en-US" dirty="0" smtClean="0"/>
              <a:t>包括：总纲和具体条文，其中具体条文</a:t>
            </a:r>
            <a:r>
              <a:rPr lang="zh-CN" altLang="en-US" b="1" dirty="0" smtClean="0">
                <a:solidFill>
                  <a:srgbClr val="FF0000"/>
                </a:solidFill>
              </a:rPr>
              <a:t>共十一章</a:t>
            </a:r>
            <a:r>
              <a:rPr lang="zh-CN" altLang="en-US" dirty="0" smtClean="0"/>
              <a:t>，共计</a:t>
            </a:r>
            <a:r>
              <a:rPr lang="zh-CN" altLang="en-US" b="1" dirty="0" smtClean="0">
                <a:solidFill>
                  <a:srgbClr val="FF0000"/>
                </a:solidFill>
              </a:rPr>
              <a:t>五十五条</a:t>
            </a:r>
            <a:r>
              <a:rPr lang="zh-CN" altLang="en-US" dirty="0" smtClean="0"/>
              <a:t>。</a:t>
            </a:r>
            <a:endParaRPr lang="en-US" altLang="zh-CN" dirty="0" smtClean="0"/>
          </a:p>
        </p:txBody>
      </p:sp>
      <p:sp>
        <p:nvSpPr>
          <p:cNvPr id="11" name="矩形 10"/>
          <p:cNvSpPr/>
          <p:nvPr/>
        </p:nvSpPr>
        <p:spPr>
          <a:xfrm>
            <a:off x="805758" y="3657600"/>
            <a:ext cx="724278" cy="21456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仿宋" panose="02010609060101010101" pitchFamily="49" charset="-122"/>
                <a:ea typeface="仿宋" panose="02010609060101010101" pitchFamily="49" charset="-122"/>
              </a:rPr>
              <a:t>总</a:t>
            </a:r>
            <a:endParaRPr lang="en-US" altLang="zh-CN" sz="2800" b="1" dirty="0" smtClean="0">
              <a:solidFill>
                <a:schemeClr val="bg1"/>
              </a:solidFill>
              <a:latin typeface="仿宋" panose="02010609060101010101" pitchFamily="49" charset="-122"/>
              <a:ea typeface="仿宋" panose="02010609060101010101" pitchFamily="49" charset="-122"/>
            </a:endParaRPr>
          </a:p>
          <a:p>
            <a:pPr algn="ctr"/>
            <a:r>
              <a:rPr lang="zh-CN" altLang="en-US" sz="2800" b="1" dirty="0" smtClean="0">
                <a:solidFill>
                  <a:schemeClr val="bg1"/>
                </a:solidFill>
                <a:latin typeface="仿宋" panose="02010609060101010101" pitchFamily="49" charset="-122"/>
                <a:ea typeface="仿宋" panose="02010609060101010101" pitchFamily="49" charset="-122"/>
              </a:rPr>
              <a:t>纲</a:t>
            </a:r>
            <a:endParaRPr lang="zh-CN" altLang="en-US" sz="2800" b="1" dirty="0">
              <a:solidFill>
                <a:schemeClr val="bg1"/>
              </a:solidFill>
              <a:latin typeface="仿宋" panose="02010609060101010101" pitchFamily="49" charset="-122"/>
              <a:ea typeface="仿宋" panose="02010609060101010101" pitchFamily="49" charset="-122"/>
            </a:endParaRPr>
          </a:p>
        </p:txBody>
      </p:sp>
      <p:sp>
        <p:nvSpPr>
          <p:cNvPr id="12" name="矩形 11"/>
          <p:cNvSpPr/>
          <p:nvPr/>
        </p:nvSpPr>
        <p:spPr>
          <a:xfrm>
            <a:off x="1846914" y="3693815"/>
            <a:ext cx="2381062"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第一章 党员</a:t>
            </a:r>
            <a:endParaRPr lang="zh-CN" altLang="en-US" dirty="0"/>
          </a:p>
        </p:txBody>
      </p:sp>
      <p:sp>
        <p:nvSpPr>
          <p:cNvPr id="13" name="矩形 12"/>
          <p:cNvSpPr/>
          <p:nvPr/>
        </p:nvSpPr>
        <p:spPr>
          <a:xfrm>
            <a:off x="1846913" y="4208354"/>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第二章 党的组织制度</a:t>
            </a:r>
            <a:endParaRPr lang="zh-CN" altLang="en-US" dirty="0"/>
          </a:p>
        </p:txBody>
      </p:sp>
      <p:sp>
        <p:nvSpPr>
          <p:cNvPr id="14" name="矩形 13"/>
          <p:cNvSpPr/>
          <p:nvPr/>
        </p:nvSpPr>
        <p:spPr>
          <a:xfrm>
            <a:off x="1846913" y="4792329"/>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第三章 党的中央组织</a:t>
            </a:r>
            <a:endParaRPr lang="zh-CN" altLang="en-US" dirty="0"/>
          </a:p>
        </p:txBody>
      </p:sp>
      <p:sp>
        <p:nvSpPr>
          <p:cNvPr id="15" name="矩形 14"/>
          <p:cNvSpPr/>
          <p:nvPr/>
        </p:nvSpPr>
        <p:spPr>
          <a:xfrm>
            <a:off x="1846913" y="5376304"/>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第四章 党的地方组织</a:t>
            </a:r>
            <a:endParaRPr lang="zh-CN" altLang="en-US" dirty="0"/>
          </a:p>
        </p:txBody>
      </p:sp>
      <p:sp>
        <p:nvSpPr>
          <p:cNvPr id="16" name="矩形 15"/>
          <p:cNvSpPr/>
          <p:nvPr/>
        </p:nvSpPr>
        <p:spPr>
          <a:xfrm>
            <a:off x="4552390" y="3687857"/>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第五章 党的基层组织</a:t>
            </a:r>
            <a:endParaRPr lang="zh-CN" altLang="en-US" dirty="0"/>
          </a:p>
        </p:txBody>
      </p:sp>
      <p:sp>
        <p:nvSpPr>
          <p:cNvPr id="17" name="矩形 16"/>
          <p:cNvSpPr/>
          <p:nvPr/>
        </p:nvSpPr>
        <p:spPr>
          <a:xfrm>
            <a:off x="4552390" y="4208354"/>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第六章 党的干部</a:t>
            </a:r>
            <a:endParaRPr lang="zh-CN" altLang="en-US" dirty="0"/>
          </a:p>
        </p:txBody>
      </p:sp>
      <p:sp>
        <p:nvSpPr>
          <p:cNvPr id="18" name="矩形 17"/>
          <p:cNvSpPr/>
          <p:nvPr/>
        </p:nvSpPr>
        <p:spPr>
          <a:xfrm>
            <a:off x="4552390" y="4792329"/>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第七章 党的纪律</a:t>
            </a:r>
            <a:endParaRPr lang="zh-CN" altLang="en-US" dirty="0"/>
          </a:p>
        </p:txBody>
      </p:sp>
      <p:sp>
        <p:nvSpPr>
          <p:cNvPr id="19" name="矩形 18"/>
          <p:cNvSpPr/>
          <p:nvPr/>
        </p:nvSpPr>
        <p:spPr>
          <a:xfrm>
            <a:off x="4552390" y="5376303"/>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第八章 党的纪律检查机关</a:t>
            </a:r>
            <a:endParaRPr lang="zh-CN" altLang="en-US" dirty="0"/>
          </a:p>
        </p:txBody>
      </p:sp>
      <p:sp>
        <p:nvSpPr>
          <p:cNvPr id="20" name="矩形 19"/>
          <p:cNvSpPr/>
          <p:nvPr/>
        </p:nvSpPr>
        <p:spPr>
          <a:xfrm>
            <a:off x="7666782" y="3975238"/>
            <a:ext cx="3731530"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第九章 党组</a:t>
            </a:r>
            <a:endParaRPr lang="zh-CN" altLang="en-US" dirty="0"/>
          </a:p>
        </p:txBody>
      </p:sp>
      <p:sp>
        <p:nvSpPr>
          <p:cNvPr id="21" name="矩形 20"/>
          <p:cNvSpPr/>
          <p:nvPr/>
        </p:nvSpPr>
        <p:spPr>
          <a:xfrm>
            <a:off x="7666781" y="4498063"/>
            <a:ext cx="3731531"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第十章 党</a:t>
            </a:r>
            <a:r>
              <a:rPr lang="zh-CN" altLang="en-US" dirty="0"/>
              <a:t>和共产主义青年团的关系</a:t>
            </a:r>
          </a:p>
        </p:txBody>
      </p:sp>
      <p:sp>
        <p:nvSpPr>
          <p:cNvPr id="22" name="矩形 21"/>
          <p:cNvSpPr/>
          <p:nvPr/>
        </p:nvSpPr>
        <p:spPr>
          <a:xfrm>
            <a:off x="7666782" y="5082038"/>
            <a:ext cx="3731530"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第十一章 党徽党旗</a:t>
            </a:r>
            <a:endParaRPr lang="zh-CN" altLang="en-US" dirty="0"/>
          </a:p>
        </p:txBody>
      </p:sp>
    </p:spTree>
    <p:extLst>
      <p:ext uri="{BB962C8B-B14F-4D97-AF65-F5344CB8AC3E}">
        <p14:creationId xmlns:p14="http://schemas.microsoft.com/office/powerpoint/2010/main" val="107271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6" y="1052146"/>
            <a:ext cx="10805453" cy="8630568"/>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smtClean="0"/>
              <a:t>第一</a:t>
            </a:r>
            <a:r>
              <a:rPr lang="zh-CN" altLang="zh-CN" sz="2000" dirty="0"/>
              <a:t>条　年满</a:t>
            </a:r>
            <a:r>
              <a:rPr lang="zh-CN" altLang="zh-CN" sz="2000" dirty="0">
                <a:solidFill>
                  <a:srgbClr val="FF0000"/>
                </a:solidFill>
              </a:rPr>
              <a:t>十八岁</a:t>
            </a:r>
            <a:r>
              <a:rPr lang="zh-CN" altLang="zh-CN" sz="2000" dirty="0"/>
              <a:t>的中国工人、农民、军人、知识分子和其他社会阶层的先进分子，承认党的纲领和章程，愿意参加党的一个组织并在其中积极工作、执行党的决议和按期交纳党费的，可以申请加入中国共产党。</a:t>
            </a:r>
          </a:p>
          <a:p>
            <a:pPr marL="285750" indent="-285750">
              <a:lnSpc>
                <a:spcPts val="2600"/>
              </a:lnSpc>
              <a:spcBef>
                <a:spcPts val="1200"/>
              </a:spcBef>
              <a:buFont typeface="Wingdings" panose="05000000000000000000" pitchFamily="2" charset="2"/>
              <a:buChar char="Ø"/>
            </a:pPr>
            <a:r>
              <a:rPr lang="zh-CN" altLang="zh-CN" sz="2000" dirty="0" smtClean="0"/>
              <a:t>第二</a:t>
            </a:r>
            <a:r>
              <a:rPr lang="zh-CN" altLang="zh-CN" sz="2000" dirty="0"/>
              <a:t>条　中国共产党党员是</a:t>
            </a:r>
            <a:r>
              <a:rPr lang="zh-CN" altLang="zh-CN" sz="2000" b="1" dirty="0">
                <a:solidFill>
                  <a:srgbClr val="FF0000"/>
                </a:solidFill>
              </a:rPr>
              <a:t>中国工人阶级的有共产主义觉悟的先锋战士</a:t>
            </a:r>
            <a:r>
              <a:rPr lang="zh-CN" altLang="zh-CN" sz="2000" dirty="0"/>
              <a:t>。</a:t>
            </a:r>
          </a:p>
          <a:p>
            <a:pPr marL="252000">
              <a:lnSpc>
                <a:spcPts val="2200"/>
              </a:lnSpc>
              <a:spcBef>
                <a:spcPts val="800"/>
              </a:spcBef>
            </a:pPr>
            <a:r>
              <a:rPr lang="zh-CN" altLang="zh-CN" sz="1600" dirty="0" smtClean="0"/>
              <a:t>中国共产党</a:t>
            </a:r>
            <a:r>
              <a:rPr lang="zh-CN" altLang="zh-CN" sz="1600" dirty="0"/>
              <a:t>党员必须全心全意为人民服务，不惜牺牲个人的一切，为实现共产主义奋斗终身</a:t>
            </a:r>
            <a:r>
              <a:rPr lang="zh-CN" altLang="zh-CN" sz="1600" dirty="0" smtClean="0"/>
              <a:t>。</a:t>
            </a:r>
            <a:endParaRPr lang="en-US" altLang="zh-CN" sz="1600" dirty="0" smtClean="0"/>
          </a:p>
          <a:p>
            <a:pPr marL="252000">
              <a:lnSpc>
                <a:spcPts val="2200"/>
              </a:lnSpc>
              <a:spcBef>
                <a:spcPts val="800"/>
              </a:spcBef>
            </a:pPr>
            <a:r>
              <a:rPr lang="zh-CN" altLang="zh-CN" sz="1600" dirty="0" smtClean="0"/>
              <a:t>中国共产党</a:t>
            </a:r>
            <a:r>
              <a:rPr lang="zh-CN" altLang="zh-CN" sz="1600" dirty="0"/>
              <a:t>党员永远是劳动人民的普通一员。除了法律和政策规定范围内的个人利益和工作职权以外，所有共产党员都不得谋求任何私利和特权</a:t>
            </a:r>
            <a:r>
              <a:rPr lang="zh-CN" altLang="zh-CN" sz="1600" dirty="0" smtClean="0"/>
              <a:t>。</a:t>
            </a:r>
            <a:endParaRPr lang="en-US" altLang="zh-CN" sz="1600" dirty="0" smtClean="0"/>
          </a:p>
          <a:p>
            <a:pPr marL="285750" indent="-285750">
              <a:lnSpc>
                <a:spcPts val="2600"/>
              </a:lnSpc>
              <a:spcBef>
                <a:spcPts val="1200"/>
              </a:spcBef>
              <a:buFont typeface="Wingdings" panose="05000000000000000000" pitchFamily="2" charset="2"/>
              <a:buChar char="Ø"/>
            </a:pPr>
            <a:r>
              <a:rPr lang="zh-CN" altLang="zh-CN" sz="2000" dirty="0" smtClean="0"/>
              <a:t>第三</a:t>
            </a:r>
            <a:r>
              <a:rPr lang="zh-CN" altLang="zh-CN" sz="2000" dirty="0"/>
              <a:t>条　</a:t>
            </a:r>
            <a:r>
              <a:rPr lang="zh-CN" altLang="zh-CN" sz="2000" b="1" dirty="0">
                <a:solidFill>
                  <a:srgbClr val="FF0000"/>
                </a:solidFill>
              </a:rPr>
              <a:t>党员必须履行下列义务</a:t>
            </a:r>
            <a:r>
              <a:rPr lang="zh-CN" altLang="zh-CN" sz="2000" dirty="0" smtClean="0"/>
              <a:t>：</a:t>
            </a:r>
            <a:endParaRPr lang="en-US" altLang="zh-CN" sz="2000" dirty="0" smtClean="0"/>
          </a:p>
          <a:p>
            <a:pPr marL="252000">
              <a:lnSpc>
                <a:spcPts val="2200"/>
              </a:lnSpc>
              <a:spcBef>
                <a:spcPts val="800"/>
              </a:spcBef>
            </a:pPr>
            <a:r>
              <a:rPr lang="zh-CN" altLang="zh-CN" sz="1600" dirty="0" smtClean="0"/>
              <a:t>（一）认真学习马克思列宁主义、毛泽东思想、邓小平理论、“三个代表”重要思想、科学发展观、习近平新</a:t>
            </a:r>
            <a:r>
              <a:rPr lang="en-US" altLang="zh-CN" sz="1600" dirty="0" smtClean="0"/>
              <a:t>   </a:t>
            </a:r>
            <a:r>
              <a:rPr lang="zh-CN" altLang="zh-CN" sz="1600" dirty="0" smtClean="0"/>
              <a:t>时代中国特色社会主义思想，学习党的路线、方针、政策和决议，学习</a:t>
            </a:r>
            <a:r>
              <a:rPr lang="zh-CN" altLang="zh-CN" sz="1600" dirty="0" smtClean="0">
                <a:solidFill>
                  <a:srgbClr val="FF0000"/>
                </a:solidFill>
              </a:rPr>
              <a:t>党的基本知识</a:t>
            </a:r>
            <a:r>
              <a:rPr lang="zh-CN" altLang="en-US" sz="1600" dirty="0" smtClean="0">
                <a:solidFill>
                  <a:srgbClr val="FF0000"/>
                </a:solidFill>
              </a:rPr>
              <a:t>和党的历史</a:t>
            </a:r>
            <a:r>
              <a:rPr lang="zh-CN" altLang="en-US" sz="1600" dirty="0" smtClean="0"/>
              <a:t>，</a:t>
            </a:r>
            <a:r>
              <a:rPr lang="zh-CN" altLang="zh-CN" sz="1600" dirty="0" smtClean="0"/>
              <a:t>学习科学、文化、法律和业务知识，努力提高为人民服务的本领。</a:t>
            </a:r>
            <a:endParaRPr lang="en-US" altLang="zh-CN" sz="1600" dirty="0" smtClean="0"/>
          </a:p>
          <a:p>
            <a:pPr marL="252000">
              <a:lnSpc>
                <a:spcPts val="2200"/>
              </a:lnSpc>
              <a:spcBef>
                <a:spcPts val="800"/>
              </a:spcBef>
            </a:pPr>
            <a:r>
              <a:rPr lang="zh-CN" altLang="en-US" sz="1600" dirty="0" smtClean="0"/>
              <a:t>（</a:t>
            </a:r>
            <a:r>
              <a:rPr lang="zh-CN" altLang="en-US" sz="1600" dirty="0"/>
              <a:t>二）</a:t>
            </a:r>
            <a:r>
              <a:rPr lang="zh-CN" altLang="en-US" sz="1600" dirty="0">
                <a:solidFill>
                  <a:srgbClr val="FF0000"/>
                </a:solidFill>
              </a:rPr>
              <a:t>增强“四个意识”、坚定“四个自信”、做到“两个维护”</a:t>
            </a:r>
            <a:r>
              <a:rPr lang="zh-CN" altLang="en-US" sz="1600" dirty="0"/>
              <a:t>，</a:t>
            </a:r>
            <a:r>
              <a:rPr lang="zh-CN" altLang="zh-CN" sz="1600" dirty="0"/>
              <a:t>贯彻执行党的基本路线和各项方针、政策，带头参加改革开放和社会主义现代化建设，带动群众为经济发展和社会进步艰苦奋斗，在生产、工作、学习和社会生活中起先锋模范作用。</a:t>
            </a:r>
          </a:p>
          <a:p>
            <a:pPr marL="252000">
              <a:lnSpc>
                <a:spcPts val="2200"/>
              </a:lnSpc>
              <a:spcBef>
                <a:spcPts val="800"/>
              </a:spcBef>
            </a:pPr>
            <a:r>
              <a:rPr lang="zh-CN" altLang="zh-CN" sz="1600" dirty="0"/>
              <a:t>（三）</a:t>
            </a:r>
            <a:r>
              <a:rPr lang="zh-CN" altLang="zh-CN" sz="1600" dirty="0">
                <a:solidFill>
                  <a:srgbClr val="FF0000"/>
                </a:solidFill>
              </a:rPr>
              <a:t>坚持党和人民的利益高于一切</a:t>
            </a:r>
            <a:r>
              <a:rPr lang="zh-CN" altLang="zh-CN" sz="1600" dirty="0"/>
              <a:t>，个人利益服从党和人民的利益，吃苦在前，享受在后，克己奉公，多做贡献。</a:t>
            </a:r>
            <a:endParaRPr lang="en-US" altLang="zh-CN" sz="1600" dirty="0"/>
          </a:p>
          <a:p>
            <a:pPr marL="252000">
              <a:lnSpc>
                <a:spcPts val="2200"/>
              </a:lnSpc>
              <a:spcBef>
                <a:spcPts val="800"/>
              </a:spcBef>
            </a:pPr>
            <a:r>
              <a:rPr lang="en-US" altLang="zh-CN" sz="1600" dirty="0" smtClean="0"/>
              <a:t>   </a:t>
            </a:r>
          </a:p>
          <a:p>
            <a:pPr>
              <a:lnSpc>
                <a:spcPts val="2600"/>
              </a:lnSpc>
              <a:spcBef>
                <a:spcPts val="1200"/>
              </a:spcBef>
            </a:pPr>
            <a:endParaRPr lang="en-US" altLang="zh-CN" sz="1600" dirty="0"/>
          </a:p>
          <a:p>
            <a:pPr marL="285750" indent="-285750">
              <a:lnSpc>
                <a:spcPts val="2600"/>
              </a:lnSpc>
              <a:spcBef>
                <a:spcPts val="1200"/>
              </a:spcBef>
              <a:buFont typeface="Wingdings" panose="05000000000000000000" pitchFamily="2" charset="2"/>
              <a:buChar char="Ø"/>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278264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6" y="1052146"/>
            <a:ext cx="10805453" cy="6322244"/>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smtClean="0"/>
              <a:t>第三</a:t>
            </a:r>
            <a:r>
              <a:rPr lang="zh-CN" altLang="zh-CN" sz="2000" dirty="0"/>
              <a:t>条　</a:t>
            </a:r>
            <a:r>
              <a:rPr lang="zh-CN" altLang="zh-CN" sz="2000" b="1" dirty="0">
                <a:solidFill>
                  <a:srgbClr val="FF0000"/>
                </a:solidFill>
              </a:rPr>
              <a:t>党员必须履行下列义务</a:t>
            </a:r>
            <a:r>
              <a:rPr lang="zh-CN" altLang="zh-CN" sz="2000" dirty="0" smtClean="0"/>
              <a:t>：</a:t>
            </a:r>
            <a:endParaRPr lang="en-US" altLang="zh-CN" sz="2000" dirty="0" smtClean="0"/>
          </a:p>
          <a:p>
            <a:pPr marL="252000">
              <a:lnSpc>
                <a:spcPts val="2200"/>
              </a:lnSpc>
              <a:spcBef>
                <a:spcPts val="800"/>
              </a:spcBef>
            </a:pPr>
            <a:r>
              <a:rPr lang="zh-CN" altLang="zh-CN" sz="1600" dirty="0" smtClean="0"/>
              <a:t>（四）自觉遵守党的纪律，首先是党的</a:t>
            </a:r>
            <a:r>
              <a:rPr lang="zh-CN" altLang="zh-CN" sz="1600" dirty="0" smtClean="0">
                <a:solidFill>
                  <a:srgbClr val="FF0000"/>
                </a:solidFill>
              </a:rPr>
              <a:t>政治纪律和政治规矩</a:t>
            </a:r>
            <a:r>
              <a:rPr lang="zh-CN" altLang="zh-CN" sz="1600" dirty="0" smtClean="0"/>
              <a:t>，模范遵守国家的法律法规，严格保守党和国家的秘密，执行党的决定，服从组织分配，积极完成党的任务。</a:t>
            </a:r>
            <a:endParaRPr lang="en-US" altLang="zh-CN" sz="1600" dirty="0" smtClean="0"/>
          </a:p>
          <a:p>
            <a:pPr marL="252000">
              <a:lnSpc>
                <a:spcPts val="2200"/>
              </a:lnSpc>
              <a:spcBef>
                <a:spcPts val="800"/>
              </a:spcBef>
            </a:pPr>
            <a:r>
              <a:rPr lang="zh-CN" altLang="zh-CN" sz="1600" dirty="0" smtClean="0"/>
              <a:t>（</a:t>
            </a:r>
            <a:r>
              <a:rPr lang="zh-CN" altLang="zh-CN" sz="1600" dirty="0"/>
              <a:t>五）维护党的团结和统一，对党忠诚老实，言行一致，坚决反对一切派别组织和小集团活动，反对阳奉阴违的两面派行为和一切阴谋诡计。</a:t>
            </a:r>
            <a:r>
              <a:rPr lang="en-US" altLang="zh-CN" sz="1600" dirty="0"/>
              <a:t>   </a:t>
            </a:r>
            <a:endParaRPr lang="en-US" altLang="zh-CN" sz="1600" dirty="0" smtClean="0"/>
          </a:p>
          <a:p>
            <a:pPr marL="252000">
              <a:lnSpc>
                <a:spcPts val="2200"/>
              </a:lnSpc>
              <a:spcBef>
                <a:spcPts val="800"/>
              </a:spcBef>
            </a:pPr>
            <a:r>
              <a:rPr lang="zh-CN" altLang="zh-CN" sz="1600" dirty="0"/>
              <a:t>（六）切实开展批评和自我批评，勇于揭露和纠正违反党的原则的言行和工作中的缺点、错误，坚决同消极腐败现象作斗争。</a:t>
            </a:r>
          </a:p>
          <a:p>
            <a:pPr marL="252000">
              <a:lnSpc>
                <a:spcPts val="2200"/>
              </a:lnSpc>
              <a:spcBef>
                <a:spcPts val="800"/>
              </a:spcBef>
            </a:pPr>
            <a:r>
              <a:rPr lang="zh-CN" altLang="zh-CN" sz="1600" dirty="0"/>
              <a:t>（七）密切联系群众，向群众宣传党的主张，遇事同群众商量，及时向党反映群众的意见和要求，维护群众的正当利益。</a:t>
            </a:r>
            <a:endParaRPr lang="en-US" altLang="zh-CN" sz="1600" dirty="0"/>
          </a:p>
          <a:p>
            <a:pPr marL="252000">
              <a:lnSpc>
                <a:spcPts val="2200"/>
              </a:lnSpc>
              <a:spcBef>
                <a:spcPts val="800"/>
              </a:spcBef>
            </a:pPr>
            <a:r>
              <a:rPr lang="zh-CN" altLang="zh-CN" sz="1600" dirty="0"/>
              <a:t>（八）发扬社会主义新风尚，带头实践社会主义核心价值观和社会主义荣辱观，提倡共产主义道德，弘扬中华民族传统美德，为了保护国家和人民的利益，在一切困难和危险的时刻挺身而出，英勇斗争，不怕牺牲。</a:t>
            </a:r>
            <a:endParaRPr lang="en-US" altLang="zh-CN" sz="1600" dirty="0"/>
          </a:p>
          <a:p>
            <a:pPr>
              <a:lnSpc>
                <a:spcPts val="2600"/>
              </a:lnSpc>
              <a:spcBef>
                <a:spcPts val="1200"/>
              </a:spcBef>
            </a:pPr>
            <a:endParaRPr lang="en-US" altLang="zh-CN" sz="1600" dirty="0"/>
          </a:p>
          <a:p>
            <a:pPr marL="285750" indent="-285750">
              <a:lnSpc>
                <a:spcPts val="2600"/>
              </a:lnSpc>
              <a:spcBef>
                <a:spcPts val="1200"/>
              </a:spcBef>
              <a:buFont typeface="Wingdings" panose="05000000000000000000" pitchFamily="2" charset="2"/>
              <a:buChar char="Ø"/>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356349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5" y="1052146"/>
            <a:ext cx="11046523" cy="6809556"/>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smtClean="0"/>
              <a:t>第</a:t>
            </a:r>
            <a:r>
              <a:rPr lang="zh-CN" altLang="en-US" sz="2000" dirty="0" smtClean="0"/>
              <a:t>四</a:t>
            </a:r>
            <a:r>
              <a:rPr lang="zh-CN" altLang="zh-CN" sz="2000" dirty="0" smtClean="0"/>
              <a:t>条</a:t>
            </a:r>
            <a:r>
              <a:rPr lang="zh-CN" altLang="zh-CN" sz="2000" dirty="0"/>
              <a:t>　</a:t>
            </a:r>
            <a:r>
              <a:rPr lang="zh-CN" altLang="zh-CN" sz="2000" dirty="0" smtClean="0"/>
              <a:t>党员</a:t>
            </a:r>
            <a:r>
              <a:rPr lang="zh-CN" altLang="en-US" sz="2000" dirty="0" smtClean="0"/>
              <a:t>享有下列权利</a:t>
            </a:r>
            <a:r>
              <a:rPr lang="zh-CN" altLang="zh-CN" sz="2000" dirty="0" smtClean="0"/>
              <a:t>：</a:t>
            </a:r>
            <a:endParaRPr lang="en-US" altLang="zh-CN" sz="2000" dirty="0" smtClean="0"/>
          </a:p>
          <a:p>
            <a:pPr marL="252000">
              <a:lnSpc>
                <a:spcPts val="2200"/>
              </a:lnSpc>
              <a:spcBef>
                <a:spcPts val="800"/>
              </a:spcBef>
            </a:pPr>
            <a:r>
              <a:rPr lang="zh-CN" altLang="zh-CN" sz="1600" dirty="0"/>
              <a:t>（一）参加党的有关会议，阅读党的有关文件，接受党的教育和培训</a:t>
            </a:r>
            <a:r>
              <a:rPr lang="zh-CN" altLang="zh-CN" sz="1600" dirty="0" smtClean="0"/>
              <a:t>。</a:t>
            </a:r>
            <a:endParaRPr lang="en-US" altLang="zh-CN" sz="1600" dirty="0" smtClean="0"/>
          </a:p>
          <a:p>
            <a:pPr marL="252000">
              <a:lnSpc>
                <a:spcPts val="2200"/>
              </a:lnSpc>
              <a:spcBef>
                <a:spcPts val="800"/>
              </a:spcBef>
            </a:pPr>
            <a:r>
              <a:rPr lang="zh-CN" altLang="zh-CN" sz="1600" dirty="0"/>
              <a:t>（二）在党的会议上和党报党刊上，参加关于党的政策问题的讨论。</a:t>
            </a:r>
          </a:p>
          <a:p>
            <a:pPr marL="252000">
              <a:lnSpc>
                <a:spcPts val="2200"/>
              </a:lnSpc>
              <a:spcBef>
                <a:spcPts val="800"/>
              </a:spcBef>
            </a:pPr>
            <a:r>
              <a:rPr lang="zh-CN" altLang="zh-CN" sz="1600" dirty="0"/>
              <a:t>（三）对党的工作提出建议和倡议。</a:t>
            </a:r>
          </a:p>
          <a:p>
            <a:pPr marL="252000">
              <a:lnSpc>
                <a:spcPts val="2200"/>
              </a:lnSpc>
              <a:spcBef>
                <a:spcPts val="800"/>
              </a:spcBef>
            </a:pPr>
            <a:r>
              <a:rPr lang="zh-CN" altLang="zh-CN" sz="1600" dirty="0"/>
              <a:t>（四）在党的会议上有根据地批评党的任何组织和任何党员，向党负责地揭发、检举党的任何组织和任何党员违法乱纪的事实，要求处分违法乱纪的党员，要求罢免或撤换不称职的干部</a:t>
            </a:r>
            <a:r>
              <a:rPr lang="zh-CN" altLang="zh-CN" sz="1600" dirty="0" smtClean="0"/>
              <a:t>。</a:t>
            </a:r>
            <a:endParaRPr lang="en-US" altLang="zh-CN" sz="1600" dirty="0" smtClean="0"/>
          </a:p>
          <a:p>
            <a:pPr marL="252000">
              <a:lnSpc>
                <a:spcPts val="2200"/>
              </a:lnSpc>
              <a:spcBef>
                <a:spcPts val="800"/>
              </a:spcBef>
            </a:pPr>
            <a:r>
              <a:rPr lang="zh-CN" altLang="zh-CN" sz="1600" dirty="0"/>
              <a:t>（五）行使表决权、选举权，有被选举权。</a:t>
            </a:r>
          </a:p>
          <a:p>
            <a:pPr marL="252000">
              <a:lnSpc>
                <a:spcPts val="2200"/>
              </a:lnSpc>
              <a:spcBef>
                <a:spcPts val="800"/>
              </a:spcBef>
            </a:pPr>
            <a:r>
              <a:rPr lang="zh-CN" altLang="zh-CN" sz="1600" dirty="0" smtClean="0"/>
              <a:t>（</a:t>
            </a:r>
            <a:r>
              <a:rPr lang="zh-CN" altLang="zh-CN" sz="1600" dirty="0"/>
              <a:t>六）在党组织讨论决定对党员的党纪处分或作出鉴定时，本人有权参加和进行申辩，其他党员可以为他作证和辩护。</a:t>
            </a:r>
          </a:p>
          <a:p>
            <a:pPr marL="252000">
              <a:lnSpc>
                <a:spcPts val="2200"/>
              </a:lnSpc>
              <a:spcBef>
                <a:spcPts val="800"/>
              </a:spcBef>
            </a:pPr>
            <a:r>
              <a:rPr lang="zh-CN" altLang="zh-CN" sz="1600" dirty="0" smtClean="0"/>
              <a:t>（</a:t>
            </a:r>
            <a:r>
              <a:rPr lang="zh-CN" altLang="zh-CN" sz="1600" dirty="0"/>
              <a:t>七）对党的决议和政策如有不同意见，在坚决执行的前提下，可以声明保留，并且可以把自己的意见向党的上级</a:t>
            </a:r>
            <a:r>
              <a:rPr lang="zh-CN" altLang="zh-CN" sz="1600" dirty="0" smtClean="0"/>
              <a:t>组织</a:t>
            </a:r>
            <a:r>
              <a:rPr lang="en-US" altLang="zh-CN" sz="1600" dirty="0" smtClean="0"/>
              <a:t> </a:t>
            </a:r>
            <a:r>
              <a:rPr lang="zh-CN" altLang="zh-CN" sz="1600" dirty="0" smtClean="0"/>
              <a:t>直至</a:t>
            </a:r>
            <a:r>
              <a:rPr lang="zh-CN" altLang="zh-CN" sz="1600" dirty="0"/>
              <a:t>中央提出。</a:t>
            </a:r>
          </a:p>
          <a:p>
            <a:pPr marL="252000">
              <a:lnSpc>
                <a:spcPts val="2200"/>
              </a:lnSpc>
              <a:spcBef>
                <a:spcPts val="800"/>
              </a:spcBef>
            </a:pPr>
            <a:r>
              <a:rPr lang="zh-CN" altLang="zh-CN" sz="1600" dirty="0" smtClean="0"/>
              <a:t>（</a:t>
            </a:r>
            <a:r>
              <a:rPr lang="zh-CN" altLang="zh-CN" sz="1600" dirty="0"/>
              <a:t>八）向党的上级组织直至中央提出请求、申诉和控告，并要求有关组织给以负责的答复</a:t>
            </a:r>
            <a:r>
              <a:rPr lang="zh-CN" altLang="zh-CN" sz="1600" dirty="0" smtClean="0"/>
              <a:t>。</a:t>
            </a:r>
            <a:endParaRPr lang="en-US" altLang="zh-CN" sz="1600" dirty="0" smtClean="0"/>
          </a:p>
          <a:p>
            <a:pPr marL="252000">
              <a:lnSpc>
                <a:spcPts val="2200"/>
              </a:lnSpc>
              <a:spcBef>
                <a:spcPts val="800"/>
              </a:spcBef>
            </a:pPr>
            <a:r>
              <a:rPr lang="zh-CN" altLang="zh-CN" sz="1600" b="1" dirty="0">
                <a:solidFill>
                  <a:srgbClr val="FF0000"/>
                </a:solidFill>
              </a:rPr>
              <a:t>党的任何一级组织直至中央都无权剥夺党员的上述权利。</a:t>
            </a:r>
          </a:p>
          <a:p>
            <a:pPr marL="252000">
              <a:lnSpc>
                <a:spcPts val="2200"/>
              </a:lnSpc>
              <a:spcBef>
                <a:spcPts val="800"/>
              </a:spcBef>
            </a:pPr>
            <a:endParaRPr lang="zh-CN" altLang="zh-CN" sz="1600" dirty="0"/>
          </a:p>
          <a:p>
            <a:pPr marL="252000">
              <a:lnSpc>
                <a:spcPts val="2200"/>
              </a:lnSpc>
              <a:spcBef>
                <a:spcPts val="800"/>
              </a:spcBef>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119723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5" y="1052146"/>
            <a:ext cx="11046523" cy="7578998"/>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a:t>第</a:t>
            </a:r>
            <a:r>
              <a:rPr lang="zh-CN" altLang="en-US" sz="2000" dirty="0"/>
              <a:t>五</a:t>
            </a:r>
            <a:r>
              <a:rPr lang="zh-CN" altLang="zh-CN" sz="2000" dirty="0"/>
              <a:t>条　发展党员，必须把政治标准放在首位，经过党的支部，坚持个别吸收的原则。</a:t>
            </a:r>
            <a:endParaRPr lang="en-US" altLang="zh-CN" sz="2000" dirty="0"/>
          </a:p>
          <a:p>
            <a:pPr marL="252000">
              <a:lnSpc>
                <a:spcPts val="2200"/>
              </a:lnSpc>
              <a:spcBef>
                <a:spcPts val="800"/>
              </a:spcBef>
            </a:pPr>
            <a:r>
              <a:rPr lang="zh-CN" altLang="zh-CN" sz="1600" dirty="0">
                <a:solidFill>
                  <a:srgbClr val="FF0000"/>
                </a:solidFill>
              </a:rPr>
              <a:t>申请入党的人</a:t>
            </a:r>
            <a:r>
              <a:rPr lang="zh-CN" altLang="zh-CN" sz="1600" dirty="0"/>
              <a:t>，要填写入党志愿书，要有两名正式党员作介绍人，要经过支部大会通过和上级党组织批准，并且经过预备期的考察，才能成为正式党员。</a:t>
            </a:r>
          </a:p>
          <a:p>
            <a:pPr marL="252000">
              <a:lnSpc>
                <a:spcPts val="2200"/>
              </a:lnSpc>
              <a:spcBef>
                <a:spcPts val="800"/>
              </a:spcBef>
            </a:pPr>
            <a:r>
              <a:rPr lang="zh-CN" altLang="zh-CN" sz="1600" dirty="0" smtClean="0">
                <a:solidFill>
                  <a:srgbClr val="FF0000"/>
                </a:solidFill>
              </a:rPr>
              <a:t>介绍人</a:t>
            </a:r>
            <a:r>
              <a:rPr lang="zh-CN" altLang="zh-CN" sz="1600" dirty="0"/>
              <a:t>要认真了解申请人的思想、品质、经历和工作表现，向他解释党的纲领和党的章程，说明党员的条件、义务和权利，并向党组织作出负责的报告。</a:t>
            </a:r>
          </a:p>
          <a:p>
            <a:pPr marL="252000">
              <a:lnSpc>
                <a:spcPts val="2200"/>
              </a:lnSpc>
              <a:spcBef>
                <a:spcPts val="800"/>
              </a:spcBef>
            </a:pPr>
            <a:r>
              <a:rPr lang="zh-CN" altLang="zh-CN" sz="1600" dirty="0" smtClean="0">
                <a:solidFill>
                  <a:srgbClr val="FF0000"/>
                </a:solidFill>
              </a:rPr>
              <a:t>党</a:t>
            </a:r>
            <a:r>
              <a:rPr lang="zh-CN" altLang="zh-CN" sz="1600" dirty="0">
                <a:solidFill>
                  <a:srgbClr val="FF0000"/>
                </a:solidFill>
              </a:rPr>
              <a:t>的支部委员会</a:t>
            </a:r>
            <a:r>
              <a:rPr lang="zh-CN" altLang="zh-CN" sz="1600" dirty="0"/>
              <a:t>对申请入党的人，要注意征求党内外有关群众的意见，进行严格的审查，认为合格后再提交支部大会讨论。</a:t>
            </a:r>
          </a:p>
          <a:p>
            <a:pPr marL="252000">
              <a:lnSpc>
                <a:spcPts val="2200"/>
              </a:lnSpc>
              <a:spcBef>
                <a:spcPts val="800"/>
              </a:spcBef>
            </a:pPr>
            <a:r>
              <a:rPr lang="zh-CN" altLang="zh-CN" sz="1600" dirty="0" smtClean="0">
                <a:solidFill>
                  <a:srgbClr val="FF0000"/>
                </a:solidFill>
              </a:rPr>
              <a:t>上级</a:t>
            </a:r>
            <a:r>
              <a:rPr lang="zh-CN" altLang="zh-CN" sz="1600" dirty="0">
                <a:solidFill>
                  <a:srgbClr val="FF0000"/>
                </a:solidFill>
              </a:rPr>
              <a:t>党组织</a:t>
            </a:r>
            <a:r>
              <a:rPr lang="zh-CN" altLang="zh-CN" sz="1600" dirty="0"/>
              <a:t>在批准申请人入党以前，要派人同他谈话，作进一步的了解，并帮助他提高对党的认识。</a:t>
            </a:r>
          </a:p>
          <a:p>
            <a:pPr marL="252000">
              <a:lnSpc>
                <a:spcPts val="2200"/>
              </a:lnSpc>
              <a:spcBef>
                <a:spcPts val="800"/>
              </a:spcBef>
            </a:pPr>
            <a:r>
              <a:rPr lang="zh-CN" altLang="zh-CN" sz="1600" dirty="0" smtClean="0">
                <a:solidFill>
                  <a:srgbClr val="FF0000"/>
                </a:solidFill>
              </a:rPr>
              <a:t>在</a:t>
            </a:r>
            <a:r>
              <a:rPr lang="zh-CN" altLang="zh-CN" sz="1600" dirty="0">
                <a:solidFill>
                  <a:srgbClr val="FF0000"/>
                </a:solidFill>
              </a:rPr>
              <a:t>特殊情况下，党的中央和省、自治区、直辖市委员会可以直接接收党员</a:t>
            </a:r>
            <a:r>
              <a:rPr lang="zh-CN" altLang="zh-CN" sz="1600" dirty="0" smtClean="0">
                <a:solidFill>
                  <a:srgbClr val="FF0000"/>
                </a:solidFill>
              </a:rPr>
              <a:t>。</a:t>
            </a:r>
            <a:endParaRPr lang="en-US" altLang="zh-CN" sz="1600" dirty="0" smtClean="0">
              <a:solidFill>
                <a:srgbClr val="FF0000"/>
              </a:solidFill>
            </a:endParaRPr>
          </a:p>
          <a:p>
            <a:pPr marL="252000">
              <a:lnSpc>
                <a:spcPts val="2200"/>
              </a:lnSpc>
              <a:spcBef>
                <a:spcPts val="800"/>
              </a:spcBef>
            </a:pPr>
            <a:endParaRPr lang="en-US" altLang="zh-CN" sz="1600" dirty="0" smtClean="0">
              <a:solidFill>
                <a:srgbClr val="FF0000"/>
              </a:solidFill>
            </a:endParaRPr>
          </a:p>
          <a:p>
            <a:pPr marL="285750" indent="-285750">
              <a:lnSpc>
                <a:spcPts val="2600"/>
              </a:lnSpc>
              <a:spcBef>
                <a:spcPts val="1200"/>
              </a:spcBef>
              <a:buFont typeface="Wingdings" panose="05000000000000000000" pitchFamily="2" charset="2"/>
              <a:buChar char="Ø"/>
            </a:pPr>
            <a:r>
              <a:rPr lang="zh-CN" altLang="zh-CN" sz="2000" dirty="0"/>
              <a:t>第六条　预备党员必须面向党旗进行入党宣誓。誓词如下：我志愿加入中国共产党，拥护党的纲领，遵守党的章程，履行党员义务，执行党的决定，严守党的纪律，保守党的秘密，对党忠诚，积极工作，为共产主义奋斗终身，随时准备为党和人民牺牲一切，永不叛党。</a:t>
            </a:r>
          </a:p>
          <a:p>
            <a:pPr>
              <a:lnSpc>
                <a:spcPts val="2600"/>
              </a:lnSpc>
              <a:spcBef>
                <a:spcPts val="1200"/>
              </a:spcBef>
            </a:pPr>
            <a:endParaRPr lang="en-US" altLang="zh-CN" sz="1600" dirty="0" smtClean="0"/>
          </a:p>
          <a:p>
            <a:pPr marL="252000">
              <a:lnSpc>
                <a:spcPts val="2200"/>
              </a:lnSpc>
              <a:spcBef>
                <a:spcPts val="800"/>
              </a:spcBef>
            </a:pPr>
            <a:endParaRPr lang="en-US" altLang="zh-CN" sz="1600" dirty="0" smtClean="0"/>
          </a:p>
          <a:p>
            <a:pPr marL="252000">
              <a:lnSpc>
                <a:spcPts val="2200"/>
              </a:lnSpc>
              <a:spcBef>
                <a:spcPts val="800"/>
              </a:spcBef>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305056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5" y="1052146"/>
            <a:ext cx="11046523" cy="7578998"/>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a:t>第七条　预备党员的预备期为一年。党组织对预备党员应当认真教育和考察</a:t>
            </a:r>
            <a:r>
              <a:rPr lang="zh-CN" altLang="zh-CN" sz="2000" dirty="0"/>
              <a:t>。</a:t>
            </a:r>
            <a:endParaRPr lang="en-US" altLang="zh-CN" sz="2000" dirty="0"/>
          </a:p>
          <a:p>
            <a:pPr marL="252000">
              <a:lnSpc>
                <a:spcPts val="2200"/>
              </a:lnSpc>
              <a:spcBef>
                <a:spcPts val="800"/>
              </a:spcBef>
            </a:pPr>
            <a:r>
              <a:rPr lang="zh-CN" altLang="zh-CN" sz="1600" dirty="0" smtClean="0">
                <a:solidFill>
                  <a:srgbClr val="FF0000"/>
                </a:solidFill>
              </a:rPr>
              <a:t>预备党员</a:t>
            </a:r>
            <a:r>
              <a:rPr lang="zh-CN" altLang="zh-CN" sz="1600" dirty="0">
                <a:solidFill>
                  <a:srgbClr val="FF0000"/>
                </a:solidFill>
              </a:rPr>
              <a:t>的义务同正式党员一样</a:t>
            </a:r>
            <a:r>
              <a:rPr lang="zh-CN" altLang="zh-CN" sz="1600" dirty="0"/>
              <a:t>。预备党员的权利，除了</a:t>
            </a:r>
            <a:r>
              <a:rPr lang="zh-CN" altLang="zh-CN" sz="1600" dirty="0">
                <a:solidFill>
                  <a:srgbClr val="FF0000"/>
                </a:solidFill>
              </a:rPr>
              <a:t>没有表决权、选举权和被选举权</a:t>
            </a:r>
            <a:r>
              <a:rPr lang="zh-CN" altLang="zh-CN" sz="1600" dirty="0"/>
              <a:t>以外，也同正式党员一样</a:t>
            </a:r>
            <a:r>
              <a:rPr lang="zh-CN" altLang="zh-CN" sz="1600" dirty="0" smtClean="0"/>
              <a:t>。</a:t>
            </a:r>
            <a:endParaRPr lang="en-US" altLang="zh-CN" sz="1600" dirty="0" smtClean="0"/>
          </a:p>
          <a:p>
            <a:pPr marL="252000">
              <a:lnSpc>
                <a:spcPts val="2200"/>
              </a:lnSpc>
              <a:spcBef>
                <a:spcPts val="800"/>
              </a:spcBef>
            </a:pPr>
            <a:r>
              <a:rPr lang="zh-CN" altLang="zh-CN" sz="1600" dirty="0"/>
              <a:t>预备党员预备期满，党的支部应当及时讨论他能否转为正式党员。认真履行党员义务，具备党员条件的，应当按期转为正式党员；需要继续考察和教育的，可以延长预备期，但不能超过一年；不履行党员义务，不具备党员条件的，应当取消预备党员资格。预备党员转为正式党员，或延长预备期，或取消预备党员资格，都应当经支部大会讨论通过和上级党组织批准</a:t>
            </a:r>
            <a:r>
              <a:rPr lang="zh-CN" altLang="zh-CN" sz="1600" dirty="0" smtClean="0"/>
              <a:t>。</a:t>
            </a:r>
            <a:endParaRPr lang="en-US" altLang="zh-CN" sz="1600" dirty="0" smtClean="0"/>
          </a:p>
          <a:p>
            <a:pPr marL="252000">
              <a:lnSpc>
                <a:spcPts val="2200"/>
              </a:lnSpc>
              <a:spcBef>
                <a:spcPts val="800"/>
              </a:spcBef>
            </a:pPr>
            <a:r>
              <a:rPr lang="zh-CN" altLang="zh-CN" sz="1600" dirty="0" smtClean="0"/>
              <a:t>预备党员</a:t>
            </a:r>
            <a:r>
              <a:rPr lang="zh-CN" altLang="zh-CN" sz="1600" dirty="0"/>
              <a:t>的预备期，从支部大会通过他为预备党员之日算起。</a:t>
            </a:r>
            <a:r>
              <a:rPr lang="zh-CN" altLang="zh-CN" sz="1600" dirty="0">
                <a:solidFill>
                  <a:srgbClr val="FF0000"/>
                </a:solidFill>
              </a:rPr>
              <a:t>党员的党龄，从预备期满转为正式党员之日算起</a:t>
            </a:r>
            <a:r>
              <a:rPr lang="zh-CN" altLang="zh-CN" sz="1600" dirty="0" smtClean="0"/>
              <a:t>。</a:t>
            </a:r>
            <a:endParaRPr lang="en-US" altLang="zh-CN" sz="1600" dirty="0" smtClean="0"/>
          </a:p>
          <a:p>
            <a:pPr marL="285750" indent="-285750">
              <a:lnSpc>
                <a:spcPts val="2600"/>
              </a:lnSpc>
              <a:spcBef>
                <a:spcPts val="1200"/>
              </a:spcBef>
              <a:buFont typeface="Wingdings" panose="05000000000000000000" pitchFamily="2" charset="2"/>
              <a:buChar char="Ø"/>
            </a:pPr>
            <a:r>
              <a:rPr lang="zh-CN" altLang="zh-CN" sz="2000" dirty="0"/>
              <a:t>第八</a:t>
            </a:r>
            <a:r>
              <a:rPr lang="zh-CN" altLang="zh-CN" sz="2000" dirty="0"/>
              <a:t>条　每个党员，不论职务高低，都必须编入党的一个支部、小组或其他特定组织，参加党的组织生活，接受党内外群众的监督。党员领导干部还必须参加党委、党组的民主生活会。不允许有任何不参加党的组织生活、不接受党内外群众监督的特殊党员。</a:t>
            </a:r>
          </a:p>
          <a:p>
            <a:pPr marL="252000">
              <a:lnSpc>
                <a:spcPts val="2200"/>
              </a:lnSpc>
              <a:spcBef>
                <a:spcPts val="800"/>
              </a:spcBef>
            </a:pPr>
            <a:endParaRPr lang="zh-CN" altLang="zh-CN" sz="1600" dirty="0" smtClean="0"/>
          </a:p>
          <a:p>
            <a:pPr marL="252000">
              <a:lnSpc>
                <a:spcPts val="2200"/>
              </a:lnSpc>
              <a:spcBef>
                <a:spcPts val="800"/>
              </a:spcBef>
            </a:pPr>
            <a:endParaRPr lang="en-US" altLang="zh-CN" sz="1600" dirty="0"/>
          </a:p>
          <a:p>
            <a:pPr marL="252000">
              <a:lnSpc>
                <a:spcPts val="2200"/>
              </a:lnSpc>
              <a:spcBef>
                <a:spcPts val="800"/>
              </a:spcBef>
            </a:pPr>
            <a:endParaRPr lang="en-US" altLang="zh-CN" sz="1600" dirty="0" smtClean="0">
              <a:solidFill>
                <a:srgbClr val="FF0000"/>
              </a:solidFill>
            </a:endParaRPr>
          </a:p>
          <a:p>
            <a:pPr>
              <a:lnSpc>
                <a:spcPts val="2600"/>
              </a:lnSpc>
              <a:spcBef>
                <a:spcPts val="1200"/>
              </a:spcBef>
            </a:pPr>
            <a:endParaRPr lang="en-US" altLang="zh-CN" sz="1600" dirty="0" smtClean="0"/>
          </a:p>
          <a:p>
            <a:pPr marL="252000">
              <a:lnSpc>
                <a:spcPts val="2200"/>
              </a:lnSpc>
              <a:spcBef>
                <a:spcPts val="800"/>
              </a:spcBef>
            </a:pPr>
            <a:endParaRPr lang="en-US" altLang="zh-CN" sz="1600" dirty="0" smtClean="0"/>
          </a:p>
          <a:p>
            <a:pPr marL="252000">
              <a:lnSpc>
                <a:spcPts val="2200"/>
              </a:lnSpc>
              <a:spcBef>
                <a:spcPts val="800"/>
              </a:spcBef>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134129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第一章“党员”</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5" y="1052146"/>
            <a:ext cx="11046523" cy="5988819"/>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Ø"/>
            </a:pPr>
            <a:r>
              <a:rPr lang="zh-CN" altLang="zh-CN" sz="2000" dirty="0"/>
              <a:t>第九条　党员有退党的自由。党员要求退党，应当经支部大会讨论后宣布除名，并报上级党组织备案。</a:t>
            </a:r>
          </a:p>
          <a:p>
            <a:pPr marL="252000">
              <a:lnSpc>
                <a:spcPts val="2200"/>
              </a:lnSpc>
              <a:spcBef>
                <a:spcPts val="800"/>
              </a:spcBef>
            </a:pPr>
            <a:r>
              <a:rPr lang="zh-CN" altLang="zh-CN" sz="1600" dirty="0" smtClean="0"/>
              <a:t>党员</a:t>
            </a:r>
            <a:r>
              <a:rPr lang="zh-CN" altLang="zh-CN" sz="1600" dirty="0"/>
              <a:t>缺乏革命意志，不履行党员义务，不符合党员条件，党的支部应当对他进行教育，要求他限期改正；经教育仍无转变的，应当劝他退党。劝党员退党，应当经支部大会讨论决定，并报上级党组织批准。如被劝告退党的党员坚持不退，应当提交支部大会讨论，决定把他除名，并报上级党组织批准</a:t>
            </a:r>
            <a:r>
              <a:rPr lang="zh-CN" altLang="zh-CN" sz="1600" dirty="0" smtClean="0"/>
              <a:t>。</a:t>
            </a:r>
            <a:endParaRPr lang="en-US" altLang="zh-CN" sz="1600" dirty="0" smtClean="0"/>
          </a:p>
          <a:p>
            <a:pPr marL="252000">
              <a:lnSpc>
                <a:spcPts val="2200"/>
              </a:lnSpc>
              <a:spcBef>
                <a:spcPts val="800"/>
              </a:spcBef>
            </a:pPr>
            <a:r>
              <a:rPr lang="zh-CN" altLang="zh-CN" sz="1600" dirty="0">
                <a:solidFill>
                  <a:srgbClr val="FF0000"/>
                </a:solidFill>
              </a:rPr>
              <a:t>党员如果没有正当理由，连续六个月不参加党的组织生活，或不交纳党费，或不做党所分配的工作，就被认为是自行脱党</a:t>
            </a:r>
            <a:r>
              <a:rPr lang="zh-CN" altLang="zh-CN" sz="1600" dirty="0"/>
              <a:t>。支部大会应当决定把这样的党员除名，并报上级党组织批准</a:t>
            </a:r>
            <a:r>
              <a:rPr lang="zh-CN" altLang="zh-CN" sz="1600" dirty="0" smtClean="0"/>
              <a:t>。</a:t>
            </a:r>
            <a:endParaRPr lang="zh-CN" altLang="zh-CN" sz="1600" dirty="0"/>
          </a:p>
          <a:p>
            <a:pPr marL="252000">
              <a:lnSpc>
                <a:spcPts val="2200"/>
              </a:lnSpc>
              <a:spcBef>
                <a:spcPts val="800"/>
              </a:spcBef>
            </a:pPr>
            <a:endParaRPr lang="en-US" altLang="zh-CN" sz="1600" dirty="0"/>
          </a:p>
          <a:p>
            <a:pPr marL="252000">
              <a:lnSpc>
                <a:spcPts val="2200"/>
              </a:lnSpc>
              <a:spcBef>
                <a:spcPts val="800"/>
              </a:spcBef>
            </a:pPr>
            <a:endParaRPr lang="en-US" altLang="zh-CN" sz="1600" dirty="0" smtClean="0">
              <a:solidFill>
                <a:srgbClr val="FF0000"/>
              </a:solidFill>
            </a:endParaRPr>
          </a:p>
          <a:p>
            <a:pPr>
              <a:lnSpc>
                <a:spcPts val="2600"/>
              </a:lnSpc>
              <a:spcBef>
                <a:spcPts val="1200"/>
              </a:spcBef>
            </a:pPr>
            <a:endParaRPr lang="en-US" altLang="zh-CN" sz="1600" dirty="0" smtClean="0"/>
          </a:p>
          <a:p>
            <a:pPr marL="252000">
              <a:lnSpc>
                <a:spcPts val="2200"/>
              </a:lnSpc>
              <a:spcBef>
                <a:spcPts val="800"/>
              </a:spcBef>
            </a:pPr>
            <a:endParaRPr lang="en-US" altLang="zh-CN" sz="1600" dirty="0" smtClean="0"/>
          </a:p>
          <a:p>
            <a:pPr marL="252000">
              <a:lnSpc>
                <a:spcPts val="2200"/>
              </a:lnSpc>
              <a:spcBef>
                <a:spcPts val="800"/>
              </a:spcBef>
            </a:pPr>
            <a:endParaRPr lang="en-US" altLang="zh-CN" sz="2000" dirty="0"/>
          </a:p>
          <a:p>
            <a:pPr marL="252000">
              <a:lnSpc>
                <a:spcPts val="2200"/>
              </a:lnSpc>
              <a:spcBef>
                <a:spcPts val="800"/>
              </a:spcBef>
            </a:pPr>
            <a:endParaRPr lang="en-US" altLang="zh-CN" sz="1600" dirty="0" smtClean="0"/>
          </a:p>
          <a:p>
            <a:pPr marL="252000">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421525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东南大学刘利">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关于深化中管高校纪检监察体制改革有关精神的学习</Template>
  <TotalTime>890</TotalTime>
  <Words>2055</Words>
  <Application>Microsoft Office PowerPoint</Application>
  <PresentationFormat>宽屏</PresentationFormat>
  <Paragraphs>160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等线 Light</vt:lpstr>
      <vt:lpstr>方正大黑简体</vt:lpstr>
      <vt:lpstr>仿宋</vt:lpstr>
      <vt:lpstr>宋体</vt:lpstr>
      <vt:lpstr>微软雅黑</vt:lpstr>
      <vt:lpstr>Arial</vt:lpstr>
      <vt:lpstr>Arial</vt:lpstr>
      <vt:lpstr>Calibri</vt:lpstr>
      <vt:lpstr>Times New Roman</vt:lpstr>
      <vt:lpstr>Wingdings</vt:lpstr>
      <vt:lpstr>东南大学刘利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徐宇</dc:creator>
  <cp:lastModifiedBy>王峻钱</cp:lastModifiedBy>
  <cp:revision>334</cp:revision>
  <dcterms:created xsi:type="dcterms:W3CDTF">2017-08-18T03:02:00Z</dcterms:created>
  <dcterms:modified xsi:type="dcterms:W3CDTF">2023-03-15T01:12:24Z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